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77" r:id="rId2"/>
    <p:sldId id="275" r:id="rId3"/>
    <p:sldId id="279" r:id="rId4"/>
    <p:sldId id="280" r:id="rId5"/>
    <p:sldId id="281" r:id="rId6"/>
    <p:sldId id="282" r:id="rId7"/>
    <p:sldId id="283" r:id="rId8"/>
    <p:sldId id="284" r:id="rId9"/>
    <p:sldId id="285" r:id="rId10"/>
    <p:sldId id="286" r:id="rId11"/>
    <p:sldId id="287" r:id="rId12"/>
    <p:sldId id="288" r:id="rId13"/>
    <p:sldId id="289" r:id="rId14"/>
    <p:sldId id="290" r:id="rId15"/>
    <p:sldId id="278" r:id="rId16"/>
    <p:sldId id="291" r:id="rId17"/>
    <p:sldId id="267" r:id="rId18"/>
  </p:sldIdLst>
  <p:sldSz cx="9144000" cy="6858000" type="screen4x3"/>
  <p:notesSz cx="6858000" cy="9144000"/>
  <p:embeddedFontLst>
    <p:embeddedFont>
      <p:font typeface="Twinkl SemiBold" panose="020B0604020202020204" charset="0"/>
      <p:bold r:id="rId21"/>
    </p:embeddedFont>
    <p:embeddedFont>
      <p:font typeface="Twinkl"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4098"/>
    <a:srgbClr val="4D51A3"/>
    <a:srgbClr val="DE1E5A"/>
    <a:srgbClr val="18A0DB"/>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69" d="100"/>
          <a:sy n="69" d="100"/>
        </p:scale>
        <p:origin x="1184" y="44"/>
      </p:cViewPr>
      <p:guideLst>
        <p:guide orient="horz" pos="2160"/>
        <p:guide pos="2880"/>
        <p:guide pos="340"/>
        <p:guide orient="horz" pos="3974"/>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ims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92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ims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178292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8" r:id="rId5"/>
    <p:sldLayoutId id="2147483669" r:id="rId6"/>
    <p:sldLayoutId id="2147483666"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tif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B7AF64-CB94-4579-8994-DCA2DF3724E4}"/>
              </a:ext>
            </a:extLst>
          </p:cNvPr>
          <p:cNvSpPr/>
          <p:nvPr/>
        </p:nvSpPr>
        <p:spPr>
          <a:xfrm>
            <a:off x="1439859" y="800100"/>
            <a:ext cx="7439922" cy="1200329"/>
          </a:xfrm>
          <a:prstGeom prst="rect">
            <a:avLst/>
          </a:prstGeom>
          <a:ln>
            <a:noFill/>
          </a:ln>
        </p:spPr>
        <p:txBody>
          <a:bodyPr wrap="none">
            <a:spAutoFit/>
          </a:bodyPr>
          <a:lstStyle/>
          <a:p>
            <a:r>
              <a:rPr lang="en-US" sz="7200" b="1" dirty="0" smtClean="0">
                <a:ln w="19050">
                  <a:solidFill>
                    <a:sysClr val="windowText" lastClr="000000"/>
                  </a:solidFill>
                </a:ln>
                <a:solidFill>
                  <a:srgbClr val="FFFFFF"/>
                </a:solidFill>
                <a:latin typeface="Twinkl" pitchFamily="2" charset="77"/>
              </a:rPr>
              <a:t>Lockdown Heroes</a:t>
            </a:r>
            <a:endParaRPr lang="en-ES" sz="7200" b="1" dirty="0">
              <a:ln w="19050">
                <a:solidFill>
                  <a:sysClr val="windowText" lastClr="000000"/>
                </a:solidFill>
              </a:ln>
              <a:solidFill>
                <a:srgbClr val="FFFFFF"/>
              </a:solidFill>
              <a:latin typeface="Twinkl" pitchFamily="2" charset="77"/>
            </a:endParaRPr>
          </a:p>
        </p:txBody>
      </p:sp>
      <p:pic>
        <p:nvPicPr>
          <p:cNvPr id="4" name="Picture 3">
            <a:extLst>
              <a:ext uri="{FF2B5EF4-FFF2-40B4-BE49-F238E27FC236}">
                <a16:creationId xmlns:a16="http://schemas.microsoft.com/office/drawing/2014/main" id="{B239789C-1EE3-44E5-83B2-22C2DC5E9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pic>
        <p:nvPicPr>
          <p:cNvPr id="5" name="Picture 4"/>
          <p:cNvPicPr>
            <a:picLocks noChangeAspect="1"/>
          </p:cNvPicPr>
          <p:nvPr/>
        </p:nvPicPr>
        <p:blipFill>
          <a:blip r:embed="rId3"/>
          <a:stretch>
            <a:fillRect/>
          </a:stretch>
        </p:blipFill>
        <p:spPr>
          <a:xfrm>
            <a:off x="2142836" y="2509982"/>
            <a:ext cx="4876800" cy="2743200"/>
          </a:xfrm>
          <a:prstGeom prst="rect">
            <a:avLst/>
          </a:prstGeom>
        </p:spPr>
      </p:pic>
    </p:spTree>
    <p:extLst>
      <p:ext uri="{BB962C8B-B14F-4D97-AF65-F5344CB8AC3E}">
        <p14:creationId xmlns:p14="http://schemas.microsoft.com/office/powerpoint/2010/main" val="10260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270632"/>
            <a:ext cx="7860634" cy="1938992"/>
          </a:xfrm>
          <a:prstGeom prst="rect">
            <a:avLst/>
          </a:prstGeom>
        </p:spPr>
        <p:txBody>
          <a:bodyPr wrap="square" lIns="0" tIns="0" rIns="0" bIns="0">
            <a:spAutoFit/>
          </a:bodyPr>
          <a:lstStyle/>
          <a:p>
            <a:r>
              <a:rPr lang="en-GB" dirty="0"/>
              <a:t>There are many different people who work within the NHS. </a:t>
            </a:r>
          </a:p>
          <a:p>
            <a:endParaRPr lang="en-GB" dirty="0"/>
          </a:p>
          <a:p>
            <a:r>
              <a:rPr lang="en-GB" dirty="0"/>
              <a:t>Some you might immediately think of and others you might not have thought of at first.</a:t>
            </a:r>
          </a:p>
          <a:p>
            <a:endParaRPr lang="en-GB" dirty="0"/>
          </a:p>
          <a:p>
            <a:r>
              <a:rPr lang="en-GB" dirty="0"/>
              <a:t>Every single person and role is important for the NHS to work together as a system of health for the country.</a:t>
            </a:r>
          </a:p>
        </p:txBody>
      </p:sp>
      <p:grpSp>
        <p:nvGrpSpPr>
          <p:cNvPr id="41" name="Management">
            <a:extLst>
              <a:ext uri="{FF2B5EF4-FFF2-40B4-BE49-F238E27FC236}">
                <a16:creationId xmlns:a16="http://schemas.microsoft.com/office/drawing/2014/main" id="{685E3431-789C-D048-B291-51FF2F4EE545}"/>
              </a:ext>
            </a:extLst>
          </p:cNvPr>
          <p:cNvGrpSpPr/>
          <p:nvPr/>
        </p:nvGrpSpPr>
        <p:grpSpPr>
          <a:xfrm>
            <a:off x="722811" y="3250835"/>
            <a:ext cx="5774263" cy="3101569"/>
            <a:chOff x="722811" y="2618261"/>
            <a:chExt cx="5774263" cy="3101569"/>
          </a:xfrm>
        </p:grpSpPr>
        <p:sp>
          <p:nvSpPr>
            <p:cNvPr id="29" name="Rounded Rectangle 28">
              <a:extLst>
                <a:ext uri="{FF2B5EF4-FFF2-40B4-BE49-F238E27FC236}">
                  <a16:creationId xmlns:a16="http://schemas.microsoft.com/office/drawing/2014/main" id="{7D769464-78B8-9941-82A6-1C7107C9FACF}"/>
                </a:ext>
              </a:extLst>
            </p:cNvPr>
            <p:cNvSpPr/>
            <p:nvPr/>
          </p:nvSpPr>
          <p:spPr>
            <a:xfrm>
              <a:off x="1782234" y="2618261"/>
              <a:ext cx="3811585"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management</a:t>
              </a:r>
            </a:p>
          </p:txBody>
        </p:sp>
        <p:sp>
          <p:nvSpPr>
            <p:cNvPr id="33" name="Rectangle 32">
              <a:extLst>
                <a:ext uri="{FF2B5EF4-FFF2-40B4-BE49-F238E27FC236}">
                  <a16:creationId xmlns:a16="http://schemas.microsoft.com/office/drawing/2014/main" id="{E02D345A-451F-D64F-956E-3E93B5107EF9}"/>
                </a:ext>
              </a:extLst>
            </p:cNvPr>
            <p:cNvSpPr/>
            <p:nvPr/>
          </p:nvSpPr>
          <p:spPr>
            <a:xfrm>
              <a:off x="1782234" y="3114946"/>
              <a:ext cx="4714840" cy="1107996"/>
            </a:xfrm>
            <a:prstGeom prst="rect">
              <a:avLst/>
            </a:prstGeom>
          </p:spPr>
          <p:txBody>
            <a:bodyPr wrap="square" lIns="0" tIns="0" rIns="0" bIns="0">
              <a:spAutoFit/>
            </a:bodyPr>
            <a:lstStyle/>
            <a:p>
              <a:r>
                <a:rPr lang="en-GB" dirty="0"/>
                <a:t>The NHS managers have to make sure the system runs smoothly. They use their budget to work out how to spend NHS money. They allocate staff to each hospital, and more.</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2811" y="2632124"/>
              <a:ext cx="931131" cy="3087706"/>
            </a:xfrm>
            <a:prstGeom prst="rect">
              <a:avLst/>
            </a:prstGeom>
          </p:spPr>
        </p:pic>
      </p:grpSp>
      <p:grpSp>
        <p:nvGrpSpPr>
          <p:cNvPr id="42" name="Midwives">
            <a:extLst>
              <a:ext uri="{FF2B5EF4-FFF2-40B4-BE49-F238E27FC236}">
                <a16:creationId xmlns:a16="http://schemas.microsoft.com/office/drawing/2014/main" id="{5C70CCCF-04AB-4D4B-B3B6-44EECCAC3BAD}"/>
              </a:ext>
            </a:extLst>
          </p:cNvPr>
          <p:cNvGrpSpPr/>
          <p:nvPr/>
        </p:nvGrpSpPr>
        <p:grpSpPr>
          <a:xfrm>
            <a:off x="3162897" y="2999714"/>
            <a:ext cx="5284133" cy="3311479"/>
            <a:chOff x="3162897" y="2999714"/>
            <a:chExt cx="5284133" cy="3311479"/>
          </a:xfrm>
        </p:grpSpPr>
        <p:sp>
          <p:nvSpPr>
            <p:cNvPr id="37" name="Rounded Rectangle 36">
              <a:extLst>
                <a:ext uri="{FF2B5EF4-FFF2-40B4-BE49-F238E27FC236}">
                  <a16:creationId xmlns:a16="http://schemas.microsoft.com/office/drawing/2014/main" id="{EA7DA475-915A-9E46-9943-F6B6938ADC23}"/>
                </a:ext>
              </a:extLst>
            </p:cNvPr>
            <p:cNvSpPr/>
            <p:nvPr/>
          </p:nvSpPr>
          <p:spPr>
            <a:xfrm>
              <a:off x="3162897" y="4940119"/>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midwives</a:t>
              </a:r>
            </a:p>
          </p:txBody>
        </p:sp>
        <p:sp>
          <p:nvSpPr>
            <p:cNvPr id="38" name="Rectangle 37">
              <a:extLst>
                <a:ext uri="{FF2B5EF4-FFF2-40B4-BE49-F238E27FC236}">
                  <a16:creationId xmlns:a16="http://schemas.microsoft.com/office/drawing/2014/main" id="{C3C95BF2-F8C6-D146-83B4-667F5C451434}"/>
                </a:ext>
              </a:extLst>
            </p:cNvPr>
            <p:cNvSpPr/>
            <p:nvPr/>
          </p:nvSpPr>
          <p:spPr>
            <a:xfrm>
              <a:off x="3162897" y="5436804"/>
              <a:ext cx="4381635" cy="830997"/>
            </a:xfrm>
            <a:prstGeom prst="rect">
              <a:avLst/>
            </a:prstGeom>
          </p:spPr>
          <p:txBody>
            <a:bodyPr wrap="square" lIns="0" tIns="0" rIns="0" bIns="0">
              <a:spAutoFit/>
            </a:bodyPr>
            <a:lstStyle/>
            <a:p>
              <a:r>
                <a:rPr lang="en-GB" dirty="0"/>
                <a:t>Midwives care for pregnant women. They help to deliver the baby and to keep the mother and baby healthy afterwards.</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11881" y="2999714"/>
              <a:ext cx="1035149" cy="3311479"/>
            </a:xfrm>
            <a:prstGeom prst="rect">
              <a:avLst/>
            </a:prstGeom>
          </p:spPr>
        </p:pic>
      </p:grpSp>
      <p:grpSp>
        <p:nvGrpSpPr>
          <p:cNvPr id="57" name="Pharmacists">
            <a:extLst>
              <a:ext uri="{FF2B5EF4-FFF2-40B4-BE49-F238E27FC236}">
                <a16:creationId xmlns:a16="http://schemas.microsoft.com/office/drawing/2014/main" id="{A1C5B3DC-5728-CF45-BC54-D3D44F564906}"/>
              </a:ext>
            </a:extLst>
          </p:cNvPr>
          <p:cNvGrpSpPr/>
          <p:nvPr/>
        </p:nvGrpSpPr>
        <p:grpSpPr>
          <a:xfrm>
            <a:off x="1188376" y="3040925"/>
            <a:ext cx="5930834" cy="3311479"/>
            <a:chOff x="2191045" y="4909806"/>
            <a:chExt cx="5930834" cy="3311479"/>
          </a:xfrm>
        </p:grpSpPr>
        <p:sp>
          <p:nvSpPr>
            <p:cNvPr id="52" name="Rounded Rectangle 51">
              <a:extLst>
                <a:ext uri="{FF2B5EF4-FFF2-40B4-BE49-F238E27FC236}">
                  <a16:creationId xmlns:a16="http://schemas.microsoft.com/office/drawing/2014/main" id="{3D091E40-A852-2F42-BCDD-C21DC60C6A4A}"/>
                </a:ext>
              </a:extLst>
            </p:cNvPr>
            <p:cNvSpPr/>
            <p:nvPr/>
          </p:nvSpPr>
          <p:spPr>
            <a:xfrm>
              <a:off x="2191045" y="5611556"/>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pharmacists</a:t>
              </a:r>
            </a:p>
          </p:txBody>
        </p:sp>
        <p:sp>
          <p:nvSpPr>
            <p:cNvPr id="53" name="Rectangle 52">
              <a:extLst>
                <a:ext uri="{FF2B5EF4-FFF2-40B4-BE49-F238E27FC236}">
                  <a16:creationId xmlns:a16="http://schemas.microsoft.com/office/drawing/2014/main" id="{D3410D12-72F1-DD46-8F38-2A8ABB86C7F7}"/>
                </a:ext>
              </a:extLst>
            </p:cNvPr>
            <p:cNvSpPr/>
            <p:nvPr/>
          </p:nvSpPr>
          <p:spPr>
            <a:xfrm>
              <a:off x="2191045" y="6108241"/>
              <a:ext cx="4688632" cy="830997"/>
            </a:xfrm>
            <a:prstGeom prst="rect">
              <a:avLst/>
            </a:prstGeom>
          </p:spPr>
          <p:txBody>
            <a:bodyPr wrap="square" lIns="0" tIns="0" rIns="0" bIns="0">
              <a:spAutoFit/>
            </a:bodyPr>
            <a:lstStyle/>
            <a:p>
              <a:r>
                <a:rPr lang="en-GB" dirty="0"/>
                <a:t>Pharmacists get medicine ready for patients. They give people advice on taking the right medicine to recover.</a:t>
              </a:r>
            </a:p>
          </p:txBody>
        </p:sp>
        <p:pic>
          <p:nvPicPr>
            <p:cNvPr id="56" name="Picture 55">
              <a:extLst>
                <a:ext uri="{FF2B5EF4-FFF2-40B4-BE49-F238E27FC236}">
                  <a16:creationId xmlns:a16="http://schemas.microsoft.com/office/drawing/2014/main" id="{5E664479-586D-CC42-9472-595DEBFBD7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14732" y="4909806"/>
              <a:ext cx="907147" cy="3311479"/>
            </a:xfrm>
            <a:prstGeom prst="rect">
              <a:avLst/>
            </a:prstGeom>
          </p:spPr>
        </p:pic>
      </p:grpSp>
    </p:spTree>
    <p:extLst>
      <p:ext uri="{BB962C8B-B14F-4D97-AF65-F5344CB8AC3E}">
        <p14:creationId xmlns:p14="http://schemas.microsoft.com/office/powerpoint/2010/main" val="40287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513946"/>
            <a:ext cx="7632700" cy="1938992"/>
          </a:xfrm>
          <a:prstGeom prst="rect">
            <a:avLst/>
          </a:prstGeom>
        </p:spPr>
        <p:txBody>
          <a:bodyPr wrap="square" lIns="0" tIns="0" rIns="0" bIns="0">
            <a:spAutoFit/>
          </a:bodyPr>
          <a:lstStyle/>
          <a:p>
            <a:r>
              <a:rPr lang="en-GB" dirty="0"/>
              <a:t>There are many different people who work within the NHS. </a:t>
            </a:r>
          </a:p>
          <a:p>
            <a:endParaRPr lang="en-GB" dirty="0"/>
          </a:p>
          <a:p>
            <a:r>
              <a:rPr lang="en-GB" dirty="0"/>
              <a:t>Some you might immediately think of and others you might not have thought of at first.</a:t>
            </a:r>
          </a:p>
          <a:p>
            <a:endParaRPr lang="en-GB" dirty="0"/>
          </a:p>
          <a:p>
            <a:r>
              <a:rPr lang="en-GB" dirty="0"/>
              <a:t>Every single person and role is important for the NHS to work together as a system of health for the country.</a:t>
            </a:r>
          </a:p>
        </p:txBody>
      </p:sp>
      <p:grpSp>
        <p:nvGrpSpPr>
          <p:cNvPr id="41" name="psychological professionals &#10;psychological professionals &#10;psychological professionals">
            <a:extLst>
              <a:ext uri="{FF2B5EF4-FFF2-40B4-BE49-F238E27FC236}">
                <a16:creationId xmlns:a16="http://schemas.microsoft.com/office/drawing/2014/main" id="{685E3431-789C-D048-B291-51FF2F4EE545}"/>
              </a:ext>
            </a:extLst>
          </p:cNvPr>
          <p:cNvGrpSpPr/>
          <p:nvPr/>
        </p:nvGrpSpPr>
        <p:grpSpPr>
          <a:xfrm>
            <a:off x="2928083" y="3524929"/>
            <a:ext cx="5686161" cy="2005451"/>
            <a:chOff x="3823589" y="2833314"/>
            <a:chExt cx="5686161" cy="2005451"/>
          </a:xfrm>
        </p:grpSpPr>
        <p:sp>
          <p:nvSpPr>
            <p:cNvPr id="29" name="Rounded Rectangle 28">
              <a:extLst>
                <a:ext uri="{FF2B5EF4-FFF2-40B4-BE49-F238E27FC236}">
                  <a16:creationId xmlns:a16="http://schemas.microsoft.com/office/drawing/2014/main" id="{7D769464-78B8-9941-82A6-1C7107C9FACF}"/>
                </a:ext>
              </a:extLst>
            </p:cNvPr>
            <p:cNvSpPr/>
            <p:nvPr/>
          </p:nvSpPr>
          <p:spPr>
            <a:xfrm>
              <a:off x="3823589" y="2833314"/>
              <a:ext cx="3532804"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psychological professionals </a:t>
              </a:r>
            </a:p>
          </p:txBody>
        </p:sp>
        <p:sp>
          <p:nvSpPr>
            <p:cNvPr id="33" name="Rectangle 32">
              <a:extLst>
                <a:ext uri="{FF2B5EF4-FFF2-40B4-BE49-F238E27FC236}">
                  <a16:creationId xmlns:a16="http://schemas.microsoft.com/office/drawing/2014/main" id="{E02D345A-451F-D64F-956E-3E93B5107EF9}"/>
                </a:ext>
              </a:extLst>
            </p:cNvPr>
            <p:cNvSpPr/>
            <p:nvPr/>
          </p:nvSpPr>
          <p:spPr>
            <a:xfrm>
              <a:off x="3823591" y="3329999"/>
              <a:ext cx="3722098" cy="553998"/>
            </a:xfrm>
            <a:prstGeom prst="rect">
              <a:avLst/>
            </a:prstGeom>
          </p:spPr>
          <p:txBody>
            <a:bodyPr wrap="square" lIns="0" tIns="0" rIns="0" bIns="0">
              <a:spAutoFit/>
            </a:bodyPr>
            <a:lstStyle/>
            <a:p>
              <a:r>
                <a:rPr lang="en-GB" dirty="0"/>
                <a:t>These NHS workers support people’s minds and mental wellbeing.</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5178" y="3123788"/>
              <a:ext cx="2254572" cy="1714977"/>
            </a:xfrm>
            <a:prstGeom prst="rect">
              <a:avLst/>
            </a:prstGeom>
          </p:spPr>
        </p:pic>
      </p:grpSp>
      <p:grpSp>
        <p:nvGrpSpPr>
          <p:cNvPr id="8" name="Wider Healthcare Team">
            <a:extLst>
              <a:ext uri="{FF2B5EF4-FFF2-40B4-BE49-F238E27FC236}">
                <a16:creationId xmlns:a16="http://schemas.microsoft.com/office/drawing/2014/main" id="{7F9541F2-F6ED-DE4A-BB67-59B55D14C162}"/>
              </a:ext>
            </a:extLst>
          </p:cNvPr>
          <p:cNvGrpSpPr/>
          <p:nvPr/>
        </p:nvGrpSpPr>
        <p:grpSpPr>
          <a:xfrm>
            <a:off x="1287278" y="3182668"/>
            <a:ext cx="6725772" cy="3141618"/>
            <a:chOff x="755650" y="2234925"/>
            <a:chExt cx="6725772" cy="3141618"/>
          </a:xfrm>
        </p:grpSpPr>
        <p:sp>
          <p:nvSpPr>
            <p:cNvPr id="44" name="Rounded Rectangle 43">
              <a:extLst>
                <a:ext uri="{FF2B5EF4-FFF2-40B4-BE49-F238E27FC236}">
                  <a16:creationId xmlns:a16="http://schemas.microsoft.com/office/drawing/2014/main" id="{7E60C47F-0BB0-9E42-85E5-EF2A595C232B}"/>
                </a:ext>
              </a:extLst>
            </p:cNvPr>
            <p:cNvSpPr/>
            <p:nvPr/>
          </p:nvSpPr>
          <p:spPr>
            <a:xfrm>
              <a:off x="755650" y="2609147"/>
              <a:ext cx="3811585"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wider healthcare team</a:t>
              </a:r>
            </a:p>
          </p:txBody>
        </p:sp>
        <p:sp>
          <p:nvSpPr>
            <p:cNvPr id="45" name="Rectangle 44">
              <a:extLst>
                <a:ext uri="{FF2B5EF4-FFF2-40B4-BE49-F238E27FC236}">
                  <a16:creationId xmlns:a16="http://schemas.microsoft.com/office/drawing/2014/main" id="{7DE1F437-8BD7-954A-A894-0E14627614D0}"/>
                </a:ext>
              </a:extLst>
            </p:cNvPr>
            <p:cNvSpPr/>
            <p:nvPr/>
          </p:nvSpPr>
          <p:spPr>
            <a:xfrm>
              <a:off x="755650" y="3105832"/>
              <a:ext cx="5751596" cy="553998"/>
            </a:xfrm>
            <a:prstGeom prst="rect">
              <a:avLst/>
            </a:prstGeom>
          </p:spPr>
          <p:txBody>
            <a:bodyPr wrap="square" lIns="0" tIns="0" rIns="0" bIns="0">
              <a:spAutoFit/>
            </a:bodyPr>
            <a:lstStyle/>
            <a:p>
              <a:r>
                <a:rPr lang="en-GB" dirty="0"/>
                <a:t>There are lots of people needed to make the NHS work, such as cleaners, porters, chefs, building staff and more.</a:t>
              </a:r>
            </a:p>
          </p:txBody>
        </p:sp>
        <p:pic>
          <p:nvPicPr>
            <p:cNvPr id="26" name="Picture 25">
              <a:extLst>
                <a:ext uri="{FF2B5EF4-FFF2-40B4-BE49-F238E27FC236}">
                  <a16:creationId xmlns:a16="http://schemas.microsoft.com/office/drawing/2014/main" id="{6F90D015-72EB-7D4B-9A1D-40378471CB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81924" y="2234925"/>
              <a:ext cx="1099498" cy="3141618"/>
            </a:xfrm>
            <a:prstGeom prst="rect">
              <a:avLst/>
            </a:prstGeom>
          </p:spPr>
        </p:pic>
      </p:grpSp>
      <p:grpSp>
        <p:nvGrpSpPr>
          <p:cNvPr id="12" name="Group 11">
            <a:extLst>
              <a:ext uri="{FF2B5EF4-FFF2-40B4-BE49-F238E27FC236}">
                <a16:creationId xmlns:a16="http://schemas.microsoft.com/office/drawing/2014/main" id="{EAEB734D-40C6-3F42-9D80-23CFB8F1F6CA}"/>
              </a:ext>
            </a:extLst>
          </p:cNvPr>
          <p:cNvGrpSpPr/>
          <p:nvPr/>
        </p:nvGrpSpPr>
        <p:grpSpPr>
          <a:xfrm>
            <a:off x="3846711" y="4639535"/>
            <a:ext cx="2391093" cy="1749782"/>
            <a:chOff x="3597312" y="4118798"/>
            <a:chExt cx="2909934" cy="2129466"/>
          </a:xfrm>
        </p:grpSpPr>
        <p:pic>
          <p:nvPicPr>
            <p:cNvPr id="30" name="Picture 29" descr="A picture containing wheel&#10;&#10;Description automatically generated">
              <a:extLst>
                <a:ext uri="{FF2B5EF4-FFF2-40B4-BE49-F238E27FC236}">
                  <a16:creationId xmlns:a16="http://schemas.microsoft.com/office/drawing/2014/main" id="{E52FA3A5-B952-314B-8371-753C397BF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97312" y="4118798"/>
              <a:ext cx="2909934" cy="2129466"/>
            </a:xfrm>
            <a:prstGeom prst="rect">
              <a:avLst/>
            </a:prstGeom>
          </p:spPr>
        </p:pic>
        <p:sp>
          <p:nvSpPr>
            <p:cNvPr id="31" name="Rectangle 30">
              <a:extLst>
                <a:ext uri="{FF2B5EF4-FFF2-40B4-BE49-F238E27FC236}">
                  <a16:creationId xmlns:a16="http://schemas.microsoft.com/office/drawing/2014/main" id="{3B80C9E5-72F6-9A49-B0BE-653C6732C81B}"/>
                </a:ext>
              </a:extLst>
            </p:cNvPr>
            <p:cNvSpPr/>
            <p:nvPr/>
          </p:nvSpPr>
          <p:spPr>
            <a:xfrm>
              <a:off x="3983753" y="4383806"/>
              <a:ext cx="2256784" cy="738664"/>
            </a:xfrm>
            <a:prstGeom prst="rect">
              <a:avLst/>
            </a:prstGeom>
          </p:spPr>
          <p:txBody>
            <a:bodyPr wrap="square" lIns="0" tIns="0" rIns="0" bIns="0">
              <a:spAutoFit/>
            </a:bodyPr>
            <a:lstStyle/>
            <a:p>
              <a:pPr algn="ctr"/>
              <a:r>
                <a:rPr lang="en-GB" sz="1600" b="1" dirty="0">
                  <a:solidFill>
                    <a:srgbClr val="47B1E5"/>
                  </a:solidFill>
                </a:rPr>
                <a:t>Did you know </a:t>
              </a:r>
            </a:p>
            <a:p>
              <a:pPr algn="ctr"/>
              <a:r>
                <a:rPr lang="en-GB" sz="1600" b="1" dirty="0">
                  <a:solidFill>
                    <a:srgbClr val="47B1E5"/>
                  </a:solidFill>
                </a:rPr>
                <a:t>about all these different jobs within the NHS?</a:t>
              </a:r>
            </a:p>
          </p:txBody>
        </p:sp>
      </p:grpSp>
      <p:grpSp>
        <p:nvGrpSpPr>
          <p:cNvPr id="11" name="Group 10">
            <a:extLst>
              <a:ext uri="{FF2B5EF4-FFF2-40B4-BE49-F238E27FC236}">
                <a16:creationId xmlns:a16="http://schemas.microsoft.com/office/drawing/2014/main" id="{6BEA42D2-3143-1F43-926B-09EAB632E464}"/>
              </a:ext>
            </a:extLst>
          </p:cNvPr>
          <p:cNvGrpSpPr/>
          <p:nvPr/>
        </p:nvGrpSpPr>
        <p:grpSpPr>
          <a:xfrm>
            <a:off x="887396" y="4672892"/>
            <a:ext cx="2303002" cy="1685318"/>
            <a:chOff x="864862" y="4537605"/>
            <a:chExt cx="2408208" cy="1762307"/>
          </a:xfrm>
        </p:grpSpPr>
        <p:pic>
          <p:nvPicPr>
            <p:cNvPr id="10" name="Picture 9" descr="A picture containing wheel&#10;&#10;Description automatically generated">
              <a:extLst>
                <a:ext uri="{FF2B5EF4-FFF2-40B4-BE49-F238E27FC236}">
                  <a16:creationId xmlns:a16="http://schemas.microsoft.com/office/drawing/2014/main" id="{9312DE8E-CC0F-CA46-BAAF-74BACE9A69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862" y="4537605"/>
              <a:ext cx="2408208" cy="1762307"/>
            </a:xfrm>
            <a:prstGeom prst="rect">
              <a:avLst/>
            </a:prstGeom>
          </p:spPr>
        </p:pic>
        <p:sp>
          <p:nvSpPr>
            <p:cNvPr id="32" name="Rectangle 31">
              <a:extLst>
                <a:ext uri="{FF2B5EF4-FFF2-40B4-BE49-F238E27FC236}">
                  <a16:creationId xmlns:a16="http://schemas.microsoft.com/office/drawing/2014/main" id="{9081DD8A-6F99-A64D-B2F2-3ED33206249A}"/>
                </a:ext>
              </a:extLst>
            </p:cNvPr>
            <p:cNvSpPr/>
            <p:nvPr/>
          </p:nvSpPr>
          <p:spPr>
            <a:xfrm>
              <a:off x="976971" y="5060839"/>
              <a:ext cx="2139096" cy="514939"/>
            </a:xfrm>
            <a:prstGeom prst="rect">
              <a:avLst/>
            </a:prstGeom>
          </p:spPr>
          <p:txBody>
            <a:bodyPr wrap="square" lIns="0" tIns="0" rIns="0" bIns="0">
              <a:spAutoFit/>
            </a:bodyPr>
            <a:lstStyle/>
            <a:p>
              <a:pPr algn="ctr"/>
              <a:r>
                <a:rPr lang="en-GB" sz="1600" b="1" dirty="0">
                  <a:solidFill>
                    <a:srgbClr val="47B1E5"/>
                  </a:solidFill>
                </a:rPr>
                <a:t>Which jobs were </a:t>
              </a:r>
            </a:p>
            <a:p>
              <a:pPr algn="ctr"/>
              <a:r>
                <a:rPr lang="en-GB" sz="1600" b="1" dirty="0">
                  <a:solidFill>
                    <a:srgbClr val="47B1E5"/>
                  </a:solidFill>
                </a:rPr>
                <a:t>new to you? </a:t>
              </a:r>
            </a:p>
          </p:txBody>
        </p:sp>
      </p:grpSp>
      <p:grpSp>
        <p:nvGrpSpPr>
          <p:cNvPr id="6" name="Public Health Team">
            <a:extLst>
              <a:ext uri="{FF2B5EF4-FFF2-40B4-BE49-F238E27FC236}">
                <a16:creationId xmlns:a16="http://schemas.microsoft.com/office/drawing/2014/main" id="{A95ED4A7-944A-294B-B9F5-57D33BE70D0D}"/>
              </a:ext>
            </a:extLst>
          </p:cNvPr>
          <p:cNvGrpSpPr/>
          <p:nvPr/>
        </p:nvGrpSpPr>
        <p:grpSpPr>
          <a:xfrm>
            <a:off x="665751" y="3437673"/>
            <a:ext cx="6840682" cy="2930587"/>
            <a:chOff x="665751" y="3437673"/>
            <a:chExt cx="6840682" cy="2930587"/>
          </a:xfrm>
        </p:grpSpPr>
        <p:grpSp>
          <p:nvGrpSpPr>
            <p:cNvPr id="7" name="Public Health Team">
              <a:extLst>
                <a:ext uri="{FF2B5EF4-FFF2-40B4-BE49-F238E27FC236}">
                  <a16:creationId xmlns:a16="http://schemas.microsoft.com/office/drawing/2014/main" id="{F71F1049-E6F8-D041-BC7B-CF6062976F10}"/>
                </a:ext>
              </a:extLst>
            </p:cNvPr>
            <p:cNvGrpSpPr/>
            <p:nvPr/>
          </p:nvGrpSpPr>
          <p:grpSpPr>
            <a:xfrm>
              <a:off x="665751" y="3617841"/>
              <a:ext cx="6840682" cy="2750419"/>
              <a:chOff x="954259" y="3020927"/>
              <a:chExt cx="6840682" cy="2750419"/>
            </a:xfrm>
          </p:grpSpPr>
          <p:sp>
            <p:nvSpPr>
              <p:cNvPr id="37" name="Rounded Rectangle 36">
                <a:extLst>
                  <a:ext uri="{FF2B5EF4-FFF2-40B4-BE49-F238E27FC236}">
                    <a16:creationId xmlns:a16="http://schemas.microsoft.com/office/drawing/2014/main" id="{EA7DA475-915A-9E46-9943-F6B6938ADC23}"/>
                  </a:ext>
                </a:extLst>
              </p:cNvPr>
              <p:cNvSpPr/>
              <p:nvPr/>
            </p:nvSpPr>
            <p:spPr>
              <a:xfrm>
                <a:off x="2971162" y="4423675"/>
                <a:ext cx="2921328"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public health team</a:t>
                </a:r>
              </a:p>
            </p:txBody>
          </p:sp>
          <p:sp>
            <p:nvSpPr>
              <p:cNvPr id="38" name="Rectangle 37">
                <a:extLst>
                  <a:ext uri="{FF2B5EF4-FFF2-40B4-BE49-F238E27FC236}">
                    <a16:creationId xmlns:a16="http://schemas.microsoft.com/office/drawing/2014/main" id="{C3C95BF2-F8C6-D146-83B4-667F5C451434}"/>
                  </a:ext>
                </a:extLst>
              </p:cNvPr>
              <p:cNvSpPr/>
              <p:nvPr/>
            </p:nvSpPr>
            <p:spPr>
              <a:xfrm>
                <a:off x="2971161" y="4940349"/>
                <a:ext cx="4823780" cy="830997"/>
              </a:xfrm>
              <a:prstGeom prst="rect">
                <a:avLst/>
              </a:prstGeom>
            </p:spPr>
            <p:txBody>
              <a:bodyPr wrap="square" lIns="0" tIns="0" rIns="0" bIns="0">
                <a:spAutoFit/>
              </a:bodyPr>
              <a:lstStyle/>
              <a:p>
                <a:r>
                  <a:rPr lang="en-GB" dirty="0"/>
                  <a:t>The public health team are in charge of making sure that we know how to live healthy lives and what to do if we are unwell.</a:t>
                </a:r>
              </a:p>
            </p:txBody>
          </p:sp>
          <p:pic>
            <p:nvPicPr>
              <p:cNvPr id="3" name="Picture 2">
                <a:extLst>
                  <a:ext uri="{FF2B5EF4-FFF2-40B4-BE49-F238E27FC236}">
                    <a16:creationId xmlns:a16="http://schemas.microsoft.com/office/drawing/2014/main" id="{DAFB972A-9E2D-2541-A31C-330000CA75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54259" y="3020927"/>
                <a:ext cx="865958" cy="2696843"/>
              </a:xfrm>
              <a:prstGeom prst="rect">
                <a:avLst/>
              </a:prstGeom>
            </p:spPr>
          </p:pic>
        </p:grpSp>
        <p:pic>
          <p:nvPicPr>
            <p:cNvPr id="4" name="Picture 3" descr="A person standing posing for the camera&#10;&#10;Description automatically generated">
              <a:extLst>
                <a:ext uri="{FF2B5EF4-FFF2-40B4-BE49-F238E27FC236}">
                  <a16:creationId xmlns:a16="http://schemas.microsoft.com/office/drawing/2014/main" id="{30DBFDBD-2E3F-3B43-82D2-28260ED0BE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7567" y="3437673"/>
              <a:ext cx="1110892" cy="2822195"/>
            </a:xfrm>
            <a:prstGeom prst="rect">
              <a:avLst/>
            </a:prstGeom>
          </p:spPr>
        </p:pic>
      </p:grpSp>
    </p:spTree>
    <p:extLst>
      <p:ext uri="{BB962C8B-B14F-4D97-AF65-F5344CB8AC3E}">
        <p14:creationId xmlns:p14="http://schemas.microsoft.com/office/powerpoint/2010/main" val="16349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What is PPE?</a:t>
            </a:r>
          </a:p>
        </p:txBody>
      </p:sp>
      <p:sp>
        <p:nvSpPr>
          <p:cNvPr id="5" name="Rectangle 4"/>
          <p:cNvSpPr/>
          <p:nvPr/>
        </p:nvSpPr>
        <p:spPr>
          <a:xfrm>
            <a:off x="3490461" y="1824339"/>
            <a:ext cx="7632700" cy="1292662"/>
          </a:xfrm>
          <a:prstGeom prst="rect">
            <a:avLst/>
          </a:prstGeom>
        </p:spPr>
        <p:txBody>
          <a:bodyPr wrap="square" lIns="0" tIns="0" rIns="0" bIns="0">
            <a:spAutoFit/>
          </a:bodyPr>
          <a:lstStyle/>
          <a:p>
            <a:r>
              <a:rPr lang="en-GB" sz="2800" b="1" dirty="0">
                <a:solidFill>
                  <a:srgbClr val="47B1E5"/>
                </a:solidFill>
              </a:rPr>
              <a:t>P – Personal</a:t>
            </a:r>
            <a:br>
              <a:rPr lang="en-GB" sz="2800" b="1" dirty="0">
                <a:solidFill>
                  <a:srgbClr val="47B1E5"/>
                </a:solidFill>
              </a:rPr>
            </a:br>
            <a:r>
              <a:rPr lang="en-GB" sz="2800" b="1" dirty="0">
                <a:solidFill>
                  <a:srgbClr val="47B1E5"/>
                </a:solidFill>
              </a:rPr>
              <a:t>P – Protective</a:t>
            </a:r>
            <a:br>
              <a:rPr lang="en-GB" sz="2800" b="1" dirty="0">
                <a:solidFill>
                  <a:srgbClr val="47B1E5"/>
                </a:solidFill>
              </a:rPr>
            </a:br>
            <a:r>
              <a:rPr lang="en-GB" sz="2800" b="1" dirty="0">
                <a:solidFill>
                  <a:srgbClr val="47B1E5"/>
                </a:solidFill>
              </a:rPr>
              <a:t>E – Equipment</a:t>
            </a:r>
          </a:p>
        </p:txBody>
      </p:sp>
      <p:grpSp>
        <p:nvGrpSpPr>
          <p:cNvPr id="3" name="Group 2"/>
          <p:cNvGrpSpPr/>
          <p:nvPr/>
        </p:nvGrpSpPr>
        <p:grpSpPr>
          <a:xfrm>
            <a:off x="755650" y="3730896"/>
            <a:ext cx="7632700" cy="1936412"/>
            <a:chOff x="755650" y="3730896"/>
            <a:chExt cx="7632700" cy="1936412"/>
          </a:xfrm>
        </p:grpSpPr>
        <p:sp>
          <p:nvSpPr>
            <p:cNvPr id="9" name="Rectangle 8"/>
            <p:cNvSpPr/>
            <p:nvPr/>
          </p:nvSpPr>
          <p:spPr>
            <a:xfrm>
              <a:off x="755650" y="4282313"/>
              <a:ext cx="7632700" cy="1384995"/>
            </a:xfrm>
            <a:prstGeom prst="rect">
              <a:avLst/>
            </a:prstGeom>
          </p:spPr>
          <p:txBody>
            <a:bodyPr wrap="square" lIns="0" tIns="0" rIns="0" bIns="0">
              <a:spAutoFit/>
            </a:bodyPr>
            <a:lstStyle/>
            <a:p>
              <a:pPr>
                <a:spcAft>
                  <a:spcPts val="1600"/>
                </a:spcAft>
              </a:pPr>
              <a:r>
                <a:rPr lang="en-GB" dirty="0"/>
                <a:t>PPE is important to keep NHS workers safe in the workplace or on home visits when they are likely to come into contact with suspected or confirmed diseases or bacteria. Healthcare workers may be required to use equipment, follow procedures or instructions, take part in training or work under supervision to ensure work is carried out safely.</a:t>
              </a:r>
            </a:p>
          </p:txBody>
        </p:sp>
        <p:sp>
          <p:nvSpPr>
            <p:cNvPr id="2" name="Rectangle 1"/>
            <p:cNvSpPr/>
            <p:nvPr/>
          </p:nvSpPr>
          <p:spPr>
            <a:xfrm>
              <a:off x="2405381" y="3730896"/>
              <a:ext cx="4333238" cy="400110"/>
            </a:xfrm>
            <a:prstGeom prst="rect">
              <a:avLst/>
            </a:prstGeom>
          </p:spPr>
          <p:txBody>
            <a:bodyPr wrap="none">
              <a:spAutoFit/>
            </a:bodyPr>
            <a:lstStyle/>
            <a:p>
              <a:pPr lvl="0" algn="ctr">
                <a:buClr>
                  <a:schemeClr val="dk1"/>
                </a:buClr>
                <a:buSzPts val="1100"/>
              </a:pPr>
              <a:r>
                <a:rPr lang="en-GB" sz="2000" b="1" dirty="0">
                  <a:solidFill>
                    <a:schemeClr val="dk1"/>
                  </a:solidFill>
                </a:rPr>
                <a:t>Why is PPE important for the NHS?</a:t>
              </a:r>
              <a:endParaRPr lang="en-GB" b="1" dirty="0"/>
            </a:p>
          </p:txBody>
        </p:sp>
      </p:grpSp>
    </p:spTree>
    <p:extLst>
      <p:ext uri="{BB962C8B-B14F-4D97-AF65-F5344CB8AC3E}">
        <p14:creationId xmlns:p14="http://schemas.microsoft.com/office/powerpoint/2010/main" val="226345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Types of PPE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6222" y="1579051"/>
            <a:ext cx="3393441" cy="4578626"/>
          </a:xfrm>
          <a:prstGeom prst="rect">
            <a:avLst/>
          </a:prstGeom>
        </p:spPr>
      </p:pic>
      <p:sp>
        <p:nvSpPr>
          <p:cNvPr id="7" name="Rectangle 6"/>
          <p:cNvSpPr/>
          <p:nvPr/>
        </p:nvSpPr>
        <p:spPr>
          <a:xfrm>
            <a:off x="6052201" y="1014482"/>
            <a:ext cx="2813932" cy="1815882"/>
          </a:xfrm>
          <a:prstGeom prst="rect">
            <a:avLst/>
          </a:prstGeom>
        </p:spPr>
        <p:txBody>
          <a:bodyPr wrap="square">
            <a:spAutoFit/>
          </a:bodyPr>
          <a:lstStyle/>
          <a:p>
            <a:pPr>
              <a:spcBef>
                <a:spcPts val="1600"/>
              </a:spcBef>
              <a:spcAft>
                <a:spcPts val="1600"/>
              </a:spcAft>
            </a:pPr>
            <a:r>
              <a:rPr lang="en-GB" sz="1600" dirty="0"/>
              <a:t/>
            </a:r>
            <a:br>
              <a:rPr lang="en-GB" sz="1600" dirty="0"/>
            </a:br>
            <a:r>
              <a:rPr lang="en-GB" sz="1600" b="1" dirty="0"/>
              <a:t>Eyes</a:t>
            </a:r>
            <a:r>
              <a:rPr lang="en-GB" sz="1600" dirty="0"/>
              <a:t/>
            </a:r>
            <a:br>
              <a:rPr lang="en-GB" sz="1600" dirty="0"/>
            </a:br>
            <a:r>
              <a:rPr lang="en-GB" sz="1600" dirty="0"/>
              <a:t>Where necessary, safety glasses or goggles or a face shield may be worn to prevent flying particles or bacteria entering the eyes.</a:t>
            </a:r>
          </a:p>
        </p:txBody>
      </p:sp>
      <p:sp>
        <p:nvSpPr>
          <p:cNvPr id="8" name="Rectangle 7"/>
          <p:cNvSpPr/>
          <p:nvPr/>
        </p:nvSpPr>
        <p:spPr>
          <a:xfrm>
            <a:off x="6165908" y="3550509"/>
            <a:ext cx="2424418" cy="2554545"/>
          </a:xfrm>
          <a:prstGeom prst="rect">
            <a:avLst/>
          </a:prstGeom>
        </p:spPr>
        <p:txBody>
          <a:bodyPr wrap="square">
            <a:spAutoFit/>
          </a:bodyPr>
          <a:lstStyle/>
          <a:p>
            <a:pPr>
              <a:spcBef>
                <a:spcPts val="1600"/>
              </a:spcBef>
              <a:spcAft>
                <a:spcPts val="1600"/>
              </a:spcAft>
            </a:pPr>
            <a:r>
              <a:rPr lang="en-GB" sz="1600" b="1" dirty="0"/>
              <a:t>Hands and Arms</a:t>
            </a:r>
            <a:r>
              <a:rPr lang="en-GB" sz="1600" dirty="0"/>
              <a:t/>
            </a:r>
            <a:br>
              <a:rPr lang="en-GB" sz="1600" dirty="0"/>
            </a:br>
            <a:r>
              <a:rPr lang="en-GB" sz="1600" dirty="0"/>
              <a:t>Where necessary, gloves or sleeves that cover part or all of the arm may be worn to prevent contact with hazards such as extreme temperatures, chemicals, radiation or bacteria touching the skin.</a:t>
            </a:r>
          </a:p>
        </p:txBody>
      </p:sp>
      <p:sp>
        <p:nvSpPr>
          <p:cNvPr id="10" name="Rectangle 9"/>
          <p:cNvSpPr/>
          <p:nvPr/>
        </p:nvSpPr>
        <p:spPr>
          <a:xfrm>
            <a:off x="594880" y="873727"/>
            <a:ext cx="2534214" cy="3005951"/>
          </a:xfrm>
          <a:prstGeom prst="rect">
            <a:avLst/>
          </a:prstGeom>
        </p:spPr>
        <p:txBody>
          <a:bodyPr wrap="square">
            <a:spAutoFit/>
          </a:bodyPr>
          <a:lstStyle/>
          <a:p>
            <a:pPr lvl="0">
              <a:spcBef>
                <a:spcPts val="1600"/>
              </a:spcBef>
            </a:pPr>
            <a:r>
              <a:rPr lang="en-GB" sz="1600" dirty="0"/>
              <a:t/>
            </a:r>
            <a:br>
              <a:rPr lang="en-GB" sz="1600" dirty="0"/>
            </a:br>
            <a:r>
              <a:rPr lang="en-GB" sz="1600" b="1" dirty="0"/>
              <a:t>Lungs</a:t>
            </a:r>
            <a:br>
              <a:rPr lang="en-GB" sz="1600" b="1" dirty="0"/>
            </a:br>
            <a:r>
              <a:rPr lang="en-GB" sz="1600" dirty="0"/>
              <a:t>Where necessary, a filtered </a:t>
            </a:r>
            <a:r>
              <a:rPr lang="en-GB" sz="1600" dirty="0" err="1"/>
              <a:t>facepiece</a:t>
            </a:r>
            <a:r>
              <a:rPr lang="en-GB" sz="1600" dirty="0"/>
              <a:t> or respirator may be worn to prevent gases, dust, vapours or bacteria entering the lungs.</a:t>
            </a:r>
          </a:p>
          <a:p>
            <a:pPr lvl="0">
              <a:spcBef>
                <a:spcPts val="1600"/>
              </a:spcBef>
              <a:spcAft>
                <a:spcPts val="1600"/>
              </a:spcAft>
            </a:pPr>
            <a:r>
              <a:rPr lang="en-GB" sz="1600" dirty="0"/>
              <a:t>It’s important to note that to be effective, these must be filtered.</a:t>
            </a:r>
          </a:p>
        </p:txBody>
      </p:sp>
      <p:sp>
        <p:nvSpPr>
          <p:cNvPr id="11" name="Rectangle 10"/>
          <p:cNvSpPr/>
          <p:nvPr/>
        </p:nvSpPr>
        <p:spPr>
          <a:xfrm>
            <a:off x="628524" y="3978128"/>
            <a:ext cx="2244055" cy="2308324"/>
          </a:xfrm>
          <a:prstGeom prst="rect">
            <a:avLst/>
          </a:prstGeom>
        </p:spPr>
        <p:txBody>
          <a:bodyPr wrap="square">
            <a:spAutoFit/>
          </a:bodyPr>
          <a:lstStyle/>
          <a:p>
            <a:pPr>
              <a:spcBef>
                <a:spcPts val="1600"/>
              </a:spcBef>
              <a:spcAft>
                <a:spcPts val="1600"/>
              </a:spcAft>
            </a:pPr>
            <a:r>
              <a:rPr lang="en-GB" sz="1600" b="1" dirty="0"/>
              <a:t>Whole Body</a:t>
            </a:r>
            <a:r>
              <a:rPr lang="en-GB" sz="1600" dirty="0"/>
              <a:t/>
            </a:r>
            <a:br>
              <a:rPr lang="en-GB" sz="1600" dirty="0"/>
            </a:br>
            <a:r>
              <a:rPr lang="en-GB" sz="1600" dirty="0"/>
              <a:t>Where necessary, aprons, boiler suits or overalls may be worn to prevent the wearer against heat, contaminated fluid or dust or the impact of harmful objects.</a:t>
            </a:r>
          </a:p>
        </p:txBody>
      </p:sp>
      <p:sp>
        <p:nvSpPr>
          <p:cNvPr id="13" name="Right Arrow 12"/>
          <p:cNvSpPr/>
          <p:nvPr/>
        </p:nvSpPr>
        <p:spPr>
          <a:xfrm>
            <a:off x="3330429" y="2656752"/>
            <a:ext cx="553674" cy="347223"/>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3330429" y="4514830"/>
            <a:ext cx="553674" cy="347223"/>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800000">
            <a:off x="5498527" y="3521141"/>
            <a:ext cx="553674" cy="347223"/>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5072672" y="1575200"/>
            <a:ext cx="553674" cy="347223"/>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6165908" y="976048"/>
            <a:ext cx="2181138" cy="21811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each arrow to show information about PPE for each area.</a:t>
            </a:r>
          </a:p>
        </p:txBody>
      </p:sp>
    </p:spTree>
    <p:extLst>
      <p:ext uri="{BB962C8B-B14F-4D97-AF65-F5344CB8AC3E}">
        <p14:creationId xmlns:p14="http://schemas.microsoft.com/office/powerpoint/2010/main" val="8580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00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nextCondLst>
                <p:cond evt="onClick" delay="0">
                  <p:tgtEl>
                    <p:spTgt spid="16"/>
                  </p:tgtEl>
                </p:cond>
              </p:nextCondLst>
            </p:seq>
          </p:childTnLst>
        </p:cTn>
      </p:par>
    </p:tnLst>
    <p:bldLst>
      <p:bldP spid="7" grpId="0"/>
      <p:bldP spid="8" grpId="0"/>
      <p:bldP spid="10" grpId="0"/>
      <p:bldP spid="1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Timeline</a:t>
            </a:r>
          </a:p>
        </p:txBody>
      </p:sp>
      <p:sp>
        <p:nvSpPr>
          <p:cNvPr id="18" name="Rounded Rectangle 17">
            <a:extLst>
              <a:ext uri="{FF2B5EF4-FFF2-40B4-BE49-F238E27FC236}">
                <a16:creationId xmlns:a16="http://schemas.microsoft.com/office/drawing/2014/main" id="{F9758E7F-FC25-2B4C-A604-3D2A85A57B02}"/>
              </a:ext>
            </a:extLst>
          </p:cNvPr>
          <p:cNvSpPr/>
          <p:nvPr/>
        </p:nvSpPr>
        <p:spPr>
          <a:xfrm>
            <a:off x="609274" y="1266284"/>
            <a:ext cx="7928670" cy="371131"/>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1948 – The NHS was created (launched by Aneurin Bevan).</a:t>
            </a:r>
          </a:p>
        </p:txBody>
      </p:sp>
      <p:sp>
        <p:nvSpPr>
          <p:cNvPr id="11" name="Rounded Rectangle 10">
            <a:extLst>
              <a:ext uri="{FF2B5EF4-FFF2-40B4-BE49-F238E27FC236}">
                <a16:creationId xmlns:a16="http://schemas.microsoft.com/office/drawing/2014/main" id="{A49525B7-EFAB-6F40-AF12-18D354F730A3}"/>
              </a:ext>
            </a:extLst>
          </p:cNvPr>
          <p:cNvSpPr/>
          <p:nvPr/>
        </p:nvSpPr>
        <p:spPr>
          <a:xfrm>
            <a:off x="609274" y="1696662"/>
            <a:ext cx="7928670" cy="371132"/>
          </a:xfrm>
          <a:prstGeom prst="roundRect">
            <a:avLst>
              <a:gd name="adj" fmla="val 0"/>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1952 – People had to start paying a small fee to have medicine prescribed.</a:t>
            </a:r>
          </a:p>
        </p:txBody>
      </p:sp>
      <p:sp>
        <p:nvSpPr>
          <p:cNvPr id="19" name="Rounded Rectangle 18">
            <a:extLst>
              <a:ext uri="{FF2B5EF4-FFF2-40B4-BE49-F238E27FC236}">
                <a16:creationId xmlns:a16="http://schemas.microsoft.com/office/drawing/2014/main" id="{2E3255A5-CC8A-2042-ABBC-5E0947CA851D}"/>
              </a:ext>
            </a:extLst>
          </p:cNvPr>
          <p:cNvSpPr/>
          <p:nvPr/>
        </p:nvSpPr>
        <p:spPr>
          <a:xfrm>
            <a:off x="609274" y="2127435"/>
            <a:ext cx="7928670" cy="589689"/>
          </a:xfrm>
          <a:prstGeom prst="roundRect">
            <a:avLst>
              <a:gd name="adj" fmla="val 0"/>
            </a:avLst>
          </a:prstGeom>
          <a:solidFill>
            <a:srgbClr val="B0DF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sym typeface="Wingdings" panose="05000000000000000000" pitchFamily="2" charset="2"/>
              </a:rPr>
              <a:t>1958 – The first big vaccination programme started, protecting lots of people from diseases called polio and diphtheria.</a:t>
            </a:r>
          </a:p>
        </p:txBody>
      </p:sp>
      <p:sp>
        <p:nvSpPr>
          <p:cNvPr id="20" name="Rounded Rectangle 19">
            <a:extLst>
              <a:ext uri="{FF2B5EF4-FFF2-40B4-BE49-F238E27FC236}">
                <a16:creationId xmlns:a16="http://schemas.microsoft.com/office/drawing/2014/main" id="{2126289C-2FCD-454F-A7AB-077990587CFC}"/>
              </a:ext>
            </a:extLst>
          </p:cNvPr>
          <p:cNvSpPr/>
          <p:nvPr/>
        </p:nvSpPr>
        <p:spPr>
          <a:xfrm>
            <a:off x="609274" y="2775190"/>
            <a:ext cx="7928670" cy="589690"/>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1962 – The Hospital Plan started, ensuring that there were enough hospitals to treat everyone.</a:t>
            </a:r>
          </a:p>
        </p:txBody>
      </p:sp>
      <p:sp>
        <p:nvSpPr>
          <p:cNvPr id="22" name="Rounded Rectangle 21">
            <a:extLst>
              <a:ext uri="{FF2B5EF4-FFF2-40B4-BE49-F238E27FC236}">
                <a16:creationId xmlns:a16="http://schemas.microsoft.com/office/drawing/2014/main" id="{A219C854-B0BF-8F45-964B-3C54683AD9F8}"/>
              </a:ext>
            </a:extLst>
          </p:cNvPr>
          <p:cNvSpPr/>
          <p:nvPr/>
        </p:nvSpPr>
        <p:spPr>
          <a:xfrm>
            <a:off x="602900" y="3422946"/>
            <a:ext cx="7928670" cy="370737"/>
          </a:xfrm>
          <a:prstGeom prst="roundRect">
            <a:avLst>
              <a:gd name="adj" fmla="val 0"/>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1968 – The UK’s first heart transplant happened.</a:t>
            </a:r>
          </a:p>
        </p:txBody>
      </p:sp>
      <p:sp>
        <p:nvSpPr>
          <p:cNvPr id="23" name="Rounded Rectangle 22">
            <a:extLst>
              <a:ext uri="{FF2B5EF4-FFF2-40B4-BE49-F238E27FC236}">
                <a16:creationId xmlns:a16="http://schemas.microsoft.com/office/drawing/2014/main" id="{10ABB32C-0E24-BE4C-B777-1D7BB5EA18ED}"/>
              </a:ext>
            </a:extLst>
          </p:cNvPr>
          <p:cNvSpPr/>
          <p:nvPr/>
        </p:nvSpPr>
        <p:spPr>
          <a:xfrm>
            <a:off x="609274" y="3851749"/>
            <a:ext cx="7928670" cy="647756"/>
          </a:xfrm>
          <a:prstGeom prst="roundRect">
            <a:avLst>
              <a:gd name="adj" fmla="val 0"/>
            </a:avLst>
          </a:prstGeom>
          <a:solidFill>
            <a:srgbClr val="B0DF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sym typeface="Wingdings" panose="05000000000000000000" pitchFamily="2" charset="2"/>
              </a:rPr>
              <a:t>1972 – CT scanners were used for the first time to create detailed images of bodies, helping to diagnose injuries and illnesses.</a:t>
            </a:r>
          </a:p>
        </p:txBody>
      </p:sp>
      <p:sp>
        <p:nvSpPr>
          <p:cNvPr id="24" name="Rounded Rectangle 23">
            <a:extLst>
              <a:ext uri="{FF2B5EF4-FFF2-40B4-BE49-F238E27FC236}">
                <a16:creationId xmlns:a16="http://schemas.microsoft.com/office/drawing/2014/main" id="{59F00EC4-1B30-0641-92C3-56CE6A022385}"/>
              </a:ext>
            </a:extLst>
          </p:cNvPr>
          <p:cNvSpPr/>
          <p:nvPr/>
        </p:nvSpPr>
        <p:spPr>
          <a:xfrm>
            <a:off x="609274" y="4555915"/>
            <a:ext cx="7928670" cy="647756"/>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1994 – The organ donor register was created, meaning that people could volunteer to donate their organs after they died.</a:t>
            </a:r>
          </a:p>
        </p:txBody>
      </p:sp>
      <p:sp>
        <p:nvSpPr>
          <p:cNvPr id="25" name="Rounded Rectangle 24">
            <a:extLst>
              <a:ext uri="{FF2B5EF4-FFF2-40B4-BE49-F238E27FC236}">
                <a16:creationId xmlns:a16="http://schemas.microsoft.com/office/drawing/2014/main" id="{9CE10249-DC10-0F48-880A-9874D33F28C0}"/>
              </a:ext>
            </a:extLst>
          </p:cNvPr>
          <p:cNvSpPr/>
          <p:nvPr/>
        </p:nvSpPr>
        <p:spPr>
          <a:xfrm>
            <a:off x="609274" y="5260081"/>
            <a:ext cx="7928670" cy="647756"/>
          </a:xfrm>
          <a:prstGeom prst="roundRect">
            <a:avLst>
              <a:gd name="adj" fmla="val 0"/>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bg1"/>
                </a:solidFill>
                <a:sym typeface="Wingdings" panose="05000000000000000000" pitchFamily="2" charset="2"/>
              </a:rPr>
              <a:t>2006 – Patient choice was created (where patients could choose which hospital they attend).</a:t>
            </a:r>
          </a:p>
        </p:txBody>
      </p:sp>
      <p:sp>
        <p:nvSpPr>
          <p:cNvPr id="26" name="Rounded Rectangle 25">
            <a:extLst>
              <a:ext uri="{FF2B5EF4-FFF2-40B4-BE49-F238E27FC236}">
                <a16:creationId xmlns:a16="http://schemas.microsoft.com/office/drawing/2014/main" id="{02FA4855-2FD7-EF4E-8C3F-518CB7375A7F}"/>
              </a:ext>
            </a:extLst>
          </p:cNvPr>
          <p:cNvSpPr/>
          <p:nvPr/>
        </p:nvSpPr>
        <p:spPr>
          <a:xfrm>
            <a:off x="602900" y="5964247"/>
            <a:ext cx="7928670" cy="370737"/>
          </a:xfrm>
          <a:prstGeom prst="roundRect">
            <a:avLst>
              <a:gd name="adj" fmla="val 0"/>
            </a:avLst>
          </a:prstGeom>
          <a:solidFill>
            <a:srgbClr val="B0DF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sym typeface="Wingdings" panose="05000000000000000000" pitchFamily="2" charset="2"/>
              </a:rPr>
              <a:t>2018 – The NHS turned 70.</a:t>
            </a:r>
          </a:p>
        </p:txBody>
      </p:sp>
    </p:spTree>
    <p:extLst>
      <p:ext uri="{BB962C8B-B14F-4D97-AF65-F5344CB8AC3E}">
        <p14:creationId xmlns:p14="http://schemas.microsoft.com/office/powerpoint/2010/main" val="37286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9" grpId="0" animBg="1"/>
      <p:bldP spid="20"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Heroes</a:t>
            </a:r>
            <a:endParaRPr lang="en-GB" dirty="0"/>
          </a:p>
        </p:txBody>
      </p:sp>
      <p:sp>
        <p:nvSpPr>
          <p:cNvPr id="3" name="TextBox 2"/>
          <p:cNvSpPr txBox="1"/>
          <p:nvPr/>
        </p:nvSpPr>
        <p:spPr>
          <a:xfrm>
            <a:off x="665018" y="1727200"/>
            <a:ext cx="7777018" cy="1754326"/>
          </a:xfrm>
          <a:prstGeom prst="rect">
            <a:avLst/>
          </a:prstGeom>
          <a:noFill/>
        </p:spPr>
        <p:txBody>
          <a:bodyPr wrap="square" rtlCol="0">
            <a:spAutoFit/>
          </a:bodyPr>
          <a:lstStyle/>
          <a:p>
            <a:r>
              <a:rPr lang="en-US" dirty="0" smtClean="0"/>
              <a:t>As you can see, every single member of the NHS has been a hero long before the pandemic struck, but this last year has well and truly cemented their place as national treasures. </a:t>
            </a:r>
          </a:p>
          <a:p>
            <a:endParaRPr lang="en-US" dirty="0"/>
          </a:p>
          <a:p>
            <a:r>
              <a:rPr lang="en-US" dirty="0" smtClean="0"/>
              <a:t>At the start of the pandemic, the rainbow become a symbol of the NHS as a way of showing everyone’s support and appreciation. </a:t>
            </a:r>
            <a:endParaRPr lang="en-GB" dirty="0"/>
          </a:p>
        </p:txBody>
      </p:sp>
      <p:pic>
        <p:nvPicPr>
          <p:cNvPr id="1026" name="Picture 2" descr="Amazing NHS Heroes Offer!!! - Property Rung Limi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624" y="3735525"/>
            <a:ext cx="3141805" cy="212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55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tasks</a:t>
            </a:r>
            <a:endParaRPr lang="en-GB" dirty="0"/>
          </a:p>
        </p:txBody>
      </p:sp>
      <p:sp>
        <p:nvSpPr>
          <p:cNvPr id="3" name="TextBox 2"/>
          <p:cNvSpPr txBox="1"/>
          <p:nvPr/>
        </p:nvSpPr>
        <p:spPr>
          <a:xfrm>
            <a:off x="600364" y="1473201"/>
            <a:ext cx="7758545" cy="4247317"/>
          </a:xfrm>
          <a:prstGeom prst="rect">
            <a:avLst/>
          </a:prstGeom>
          <a:noFill/>
        </p:spPr>
        <p:txBody>
          <a:bodyPr wrap="square" rtlCol="0">
            <a:spAutoFit/>
          </a:bodyPr>
          <a:lstStyle/>
          <a:p>
            <a:pPr algn="ctr"/>
            <a:r>
              <a:rPr lang="en-US" dirty="0" smtClean="0"/>
              <a:t>There are three different tasks, feel free to choose which one (or two or three) </a:t>
            </a:r>
          </a:p>
          <a:p>
            <a:pPr algn="ctr"/>
            <a:r>
              <a:rPr lang="en-US" b="1" u="sng" dirty="0" smtClean="0"/>
              <a:t>Task 1</a:t>
            </a:r>
          </a:p>
          <a:p>
            <a:pPr algn="ctr"/>
            <a:r>
              <a:rPr lang="en-US" dirty="0" smtClean="0"/>
              <a:t>Create a rainbow. Think creatively, think outside the box. You can do this however you want, the only limit is your imagination. </a:t>
            </a:r>
          </a:p>
          <a:p>
            <a:pPr algn="ctr"/>
            <a:endParaRPr lang="en-US" dirty="0"/>
          </a:p>
          <a:p>
            <a:pPr algn="ctr"/>
            <a:r>
              <a:rPr lang="en-US" b="1" u="sng" dirty="0" smtClean="0"/>
              <a:t>Task 2</a:t>
            </a:r>
          </a:p>
          <a:p>
            <a:pPr algn="ctr"/>
            <a:r>
              <a:rPr lang="en-US" dirty="0" smtClean="0"/>
              <a:t>Write a letter to thank NHS staff for all they have done. This could be an open letter to the whole of the NHS or a letter specifically to someone you know who works for the NHS. If you do not know anyone personally, I can help you out. </a:t>
            </a:r>
          </a:p>
          <a:p>
            <a:pPr algn="ctr"/>
            <a:endParaRPr lang="en-US" dirty="0"/>
          </a:p>
          <a:p>
            <a:pPr algn="ctr"/>
            <a:r>
              <a:rPr lang="en-US" b="1" u="sng" dirty="0" smtClean="0"/>
              <a:t>Task 3</a:t>
            </a:r>
          </a:p>
          <a:p>
            <a:pPr algn="ctr"/>
            <a:r>
              <a:rPr lang="en-US" dirty="0" smtClean="0"/>
              <a:t>Design an NHS superhero. Think about what they would look like, what they would be wearing and a superhero logo. </a:t>
            </a:r>
            <a:endParaRPr lang="en-GB" dirty="0"/>
          </a:p>
        </p:txBody>
      </p:sp>
    </p:spTree>
    <p:extLst>
      <p:ext uri="{BB962C8B-B14F-4D97-AF65-F5344CB8AC3E}">
        <p14:creationId xmlns:p14="http://schemas.microsoft.com/office/powerpoint/2010/main" val="285616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0496-F1E6-8E47-92D4-B4199488FD44}"/>
              </a:ext>
            </a:extLst>
          </p:cNvPr>
          <p:cNvSpPr>
            <a:spLocks noGrp="1"/>
          </p:cNvSpPr>
          <p:nvPr>
            <p:ph type="title"/>
          </p:nvPr>
        </p:nvSpPr>
        <p:spPr>
          <a:xfrm>
            <a:off x="456100" y="489185"/>
            <a:ext cx="8220075" cy="994306"/>
          </a:xfrm>
        </p:spPr>
        <p:txBody>
          <a:bodyPr/>
          <a:lstStyle/>
          <a:p>
            <a:r>
              <a:rPr lang="en-US" dirty="0" smtClean="0"/>
              <a:t>Lockdown Heroes</a:t>
            </a:r>
            <a:endParaRPr lang="en-ES" dirty="0"/>
          </a:p>
        </p:txBody>
      </p:sp>
      <p:sp>
        <p:nvSpPr>
          <p:cNvPr id="4" name="TextBox 3"/>
          <p:cNvSpPr txBox="1"/>
          <p:nvPr/>
        </p:nvSpPr>
        <p:spPr>
          <a:xfrm>
            <a:off x="581891" y="1764145"/>
            <a:ext cx="7924800" cy="3139321"/>
          </a:xfrm>
          <a:prstGeom prst="rect">
            <a:avLst/>
          </a:prstGeom>
          <a:noFill/>
        </p:spPr>
        <p:txBody>
          <a:bodyPr wrap="square" rtlCol="0">
            <a:spAutoFit/>
          </a:bodyPr>
          <a:lstStyle/>
          <a:p>
            <a:r>
              <a:rPr lang="en-US" dirty="0" smtClean="0"/>
              <a:t>Topic is going to be a little different this week.</a:t>
            </a:r>
          </a:p>
          <a:p>
            <a:endParaRPr lang="en-US" dirty="0"/>
          </a:p>
          <a:p>
            <a:r>
              <a:rPr lang="en-US" dirty="0" smtClean="0"/>
              <a:t>Hopefully, this is the last ever topic we’ll do at home, or in school as a key worker’s child. So I thought it would be a good idea to celebrate all of the heroes that have helped get us through. Although the pandemic is not over and there is still a long way to go, we can be hopeful that this part is over and we can get back to normal school next week. </a:t>
            </a:r>
          </a:p>
          <a:p>
            <a:endParaRPr lang="en-US" dirty="0"/>
          </a:p>
          <a:p>
            <a:endParaRPr lang="en-US" dirty="0" smtClean="0"/>
          </a:p>
          <a:p>
            <a:r>
              <a:rPr lang="en-US" dirty="0" smtClean="0"/>
              <a:t>So the most obvious place to start this week of celebrations is with the NHS. The true front line heroes of this pandemic. </a:t>
            </a:r>
          </a:p>
        </p:txBody>
      </p:sp>
    </p:spTree>
    <p:extLst>
      <p:ext uri="{BB962C8B-B14F-4D97-AF65-F5344CB8AC3E}">
        <p14:creationId xmlns:p14="http://schemas.microsoft.com/office/powerpoint/2010/main" val="93091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BFBDBE9-157E-824B-9670-C6FB66535B42}"/>
              </a:ext>
            </a:extLst>
          </p:cNvPr>
          <p:cNvSpPr/>
          <p:nvPr/>
        </p:nvSpPr>
        <p:spPr>
          <a:xfrm rot="15692167">
            <a:off x="1212826" y="3325389"/>
            <a:ext cx="3609961" cy="2449616"/>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What Is the NHS?</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The </a:t>
            </a:r>
            <a:r>
              <a:rPr lang="en-GB" dirty="0">
                <a:solidFill>
                  <a:srgbClr val="00B0F0"/>
                </a:solidFill>
              </a:rPr>
              <a:t>NHS</a:t>
            </a:r>
            <a:r>
              <a:rPr lang="en-GB" dirty="0"/>
              <a:t> stands for the UK’s </a:t>
            </a:r>
            <a:r>
              <a:rPr lang="en-GB" dirty="0">
                <a:solidFill>
                  <a:srgbClr val="00B0F0"/>
                </a:solidFill>
              </a:rPr>
              <a:t>N</a:t>
            </a:r>
            <a:r>
              <a:rPr lang="en-GB" dirty="0"/>
              <a:t>ational </a:t>
            </a:r>
            <a:r>
              <a:rPr lang="en-GB" dirty="0">
                <a:solidFill>
                  <a:srgbClr val="00B0F0"/>
                </a:solidFill>
              </a:rPr>
              <a:t>H</a:t>
            </a:r>
            <a:r>
              <a:rPr lang="en-GB" dirty="0"/>
              <a:t>ealth </a:t>
            </a:r>
            <a:r>
              <a:rPr lang="en-GB" dirty="0">
                <a:solidFill>
                  <a:srgbClr val="00B0F0"/>
                </a:solidFill>
              </a:rPr>
              <a:t>S</a:t>
            </a:r>
            <a:r>
              <a:rPr lang="en-GB" dirty="0"/>
              <a:t>ervice.</a:t>
            </a:r>
          </a:p>
          <a:p>
            <a:endParaRPr lang="en-GB" dirty="0"/>
          </a:p>
          <a:p>
            <a:r>
              <a:rPr lang="en-GB" dirty="0"/>
              <a:t>People who work in the NHS keep people healthy. They help those in the UK who are feeling unwell or are injured.</a:t>
            </a:r>
          </a:p>
        </p:txBody>
      </p:sp>
      <p:sp>
        <p:nvSpPr>
          <p:cNvPr id="13" name="Freeform 12">
            <a:extLst>
              <a:ext uri="{FF2B5EF4-FFF2-40B4-BE49-F238E27FC236}">
                <a16:creationId xmlns:a16="http://schemas.microsoft.com/office/drawing/2014/main" id="{C3256FF1-67B8-4D44-8128-5FA77B5BA25F}"/>
              </a:ext>
            </a:extLst>
          </p:cNvPr>
          <p:cNvSpPr/>
          <p:nvPr/>
        </p:nvSpPr>
        <p:spPr>
          <a:xfrm rot="4936220">
            <a:off x="4404827" y="3081082"/>
            <a:ext cx="3668404" cy="2489273"/>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a room&#10;&#10;Description automatically generated">
            <a:extLst>
              <a:ext uri="{FF2B5EF4-FFF2-40B4-BE49-F238E27FC236}">
                <a16:creationId xmlns:a16="http://schemas.microsoft.com/office/drawing/2014/main" id="{F0DDC4AC-D873-AB4B-AC88-7068F23E6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617" y="2979016"/>
            <a:ext cx="4431235" cy="2957368"/>
          </a:xfrm>
          <a:prstGeom prst="rect">
            <a:avLst/>
          </a:prstGeom>
        </p:spPr>
      </p:pic>
    </p:spTree>
    <p:extLst>
      <p:ext uri="{BB962C8B-B14F-4D97-AF65-F5344CB8AC3E}">
        <p14:creationId xmlns:p14="http://schemas.microsoft.com/office/powerpoint/2010/main" val="141071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Life Before the NHS</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We haven’t always had a National Health Service which is available for all in the way it is today.</a:t>
            </a:r>
          </a:p>
        </p:txBody>
      </p:sp>
      <p:grpSp>
        <p:nvGrpSpPr>
          <p:cNvPr id="8" name="Group 7">
            <a:extLst>
              <a:ext uri="{FF2B5EF4-FFF2-40B4-BE49-F238E27FC236}">
                <a16:creationId xmlns:a16="http://schemas.microsoft.com/office/drawing/2014/main" id="{6D4E7356-B5F4-E740-8300-D92DE10F5EC8}"/>
              </a:ext>
            </a:extLst>
          </p:cNvPr>
          <p:cNvGrpSpPr/>
          <p:nvPr/>
        </p:nvGrpSpPr>
        <p:grpSpPr>
          <a:xfrm>
            <a:off x="5377557" y="3646468"/>
            <a:ext cx="2697429" cy="2671281"/>
            <a:chOff x="5377557" y="3646468"/>
            <a:chExt cx="2697429" cy="2671281"/>
          </a:xfrm>
        </p:grpSpPr>
        <p:sp>
          <p:nvSpPr>
            <p:cNvPr id="22" name="Freeform 21">
              <a:extLst>
                <a:ext uri="{FF2B5EF4-FFF2-40B4-BE49-F238E27FC236}">
                  <a16:creationId xmlns:a16="http://schemas.microsoft.com/office/drawing/2014/main" id="{F6F5BC31-720A-454F-A88F-4478E2691C83}"/>
                </a:ext>
              </a:extLst>
            </p:cNvPr>
            <p:cNvSpPr/>
            <p:nvPr/>
          </p:nvSpPr>
          <p:spPr>
            <a:xfrm rot="15960851">
              <a:off x="5422352" y="3665114"/>
              <a:ext cx="2607840" cy="2697429"/>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7D8712-DB10-724B-9B0D-81E81A6306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06796" y="3646468"/>
              <a:ext cx="1238952" cy="2626242"/>
            </a:xfrm>
            <a:prstGeom prst="rect">
              <a:avLst/>
            </a:prstGeom>
          </p:spPr>
        </p:pic>
      </p:grpSp>
      <p:grpSp>
        <p:nvGrpSpPr>
          <p:cNvPr id="6" name="Group 5">
            <a:extLst>
              <a:ext uri="{FF2B5EF4-FFF2-40B4-BE49-F238E27FC236}">
                <a16:creationId xmlns:a16="http://schemas.microsoft.com/office/drawing/2014/main" id="{64595776-6401-6646-96E9-468D206D4B5F}"/>
              </a:ext>
            </a:extLst>
          </p:cNvPr>
          <p:cNvGrpSpPr/>
          <p:nvPr/>
        </p:nvGrpSpPr>
        <p:grpSpPr>
          <a:xfrm>
            <a:off x="1424718" y="3646468"/>
            <a:ext cx="2749945" cy="2627792"/>
            <a:chOff x="2006887" y="3630879"/>
            <a:chExt cx="2749945" cy="2627792"/>
          </a:xfrm>
        </p:grpSpPr>
        <p:sp>
          <p:nvSpPr>
            <p:cNvPr id="4" name="Freeform 3">
              <a:extLst>
                <a:ext uri="{FF2B5EF4-FFF2-40B4-BE49-F238E27FC236}">
                  <a16:creationId xmlns:a16="http://schemas.microsoft.com/office/drawing/2014/main" id="{7D371C9D-8032-1C44-88D3-F72C62989909}"/>
                </a:ext>
              </a:extLst>
            </p:cNvPr>
            <p:cNvSpPr/>
            <p:nvPr/>
          </p:nvSpPr>
          <p:spPr>
            <a:xfrm rot="284595">
              <a:off x="2006887" y="3630879"/>
              <a:ext cx="2749945" cy="2627792"/>
            </a:xfrm>
            <a:custGeom>
              <a:avLst/>
              <a:gdLst>
                <a:gd name="connsiteX0" fmla="*/ 297712 w 2488019"/>
                <a:gd name="connsiteY0" fmla="*/ 0 h 2466753"/>
                <a:gd name="connsiteX1" fmla="*/ 2488019 w 2488019"/>
                <a:gd name="connsiteY1" fmla="*/ 925032 h 2466753"/>
                <a:gd name="connsiteX2" fmla="*/ 2296632 w 2488019"/>
                <a:gd name="connsiteY2" fmla="*/ 2264735 h 2466753"/>
                <a:gd name="connsiteX3" fmla="*/ 0 w 2488019"/>
                <a:gd name="connsiteY3" fmla="*/ 2466753 h 2466753"/>
                <a:gd name="connsiteX4" fmla="*/ 297712 w 2488019"/>
                <a:gd name="connsiteY4" fmla="*/ 0 h 24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019" h="2466753">
                  <a:moveTo>
                    <a:pt x="297712" y="0"/>
                  </a:moveTo>
                  <a:lnTo>
                    <a:pt x="2488019" y="925032"/>
                  </a:lnTo>
                  <a:lnTo>
                    <a:pt x="2296632" y="2264735"/>
                  </a:lnTo>
                  <a:lnTo>
                    <a:pt x="0" y="2466753"/>
                  </a:lnTo>
                  <a:lnTo>
                    <a:pt x="297712" y="0"/>
                  </a:lnTo>
                  <a:close/>
                </a:path>
              </a:pathLst>
            </a:cu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5CDFDCE6-A022-8743-AE86-0095F1DD02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87730" y="4081800"/>
              <a:ext cx="1890582" cy="987692"/>
            </a:xfrm>
            <a:prstGeom prst="rect">
              <a:avLst/>
            </a:prstGeom>
          </p:spPr>
        </p:pic>
        <p:pic>
          <p:nvPicPr>
            <p:cNvPr id="9" name="Picture 8">
              <a:extLst>
                <a:ext uri="{FF2B5EF4-FFF2-40B4-BE49-F238E27FC236}">
                  <a16:creationId xmlns:a16="http://schemas.microsoft.com/office/drawing/2014/main" id="{D01173A2-F3DA-364A-AE5A-D969FAA6C8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70508" y="4318895"/>
              <a:ext cx="1890582" cy="987692"/>
            </a:xfrm>
            <a:prstGeom prst="rect">
              <a:avLst/>
            </a:prstGeom>
          </p:spPr>
        </p:pic>
        <p:pic>
          <p:nvPicPr>
            <p:cNvPr id="13" name="Picture 12">
              <a:extLst>
                <a:ext uri="{FF2B5EF4-FFF2-40B4-BE49-F238E27FC236}">
                  <a16:creationId xmlns:a16="http://schemas.microsoft.com/office/drawing/2014/main" id="{EAAE5D7A-8A70-A340-98A9-984F3716C3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04243" y="4932434"/>
              <a:ext cx="560411" cy="559286"/>
            </a:xfrm>
            <a:prstGeom prst="rect">
              <a:avLst/>
            </a:prstGeom>
          </p:spPr>
        </p:pic>
        <p:pic>
          <p:nvPicPr>
            <p:cNvPr id="15" name="Picture 14">
              <a:extLst>
                <a:ext uri="{FF2B5EF4-FFF2-40B4-BE49-F238E27FC236}">
                  <a16:creationId xmlns:a16="http://schemas.microsoft.com/office/drawing/2014/main" id="{F8F3532C-62F0-4042-8750-AFF6EC3464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6755" y="5191052"/>
              <a:ext cx="568838" cy="567802"/>
            </a:xfrm>
            <a:prstGeom prst="rect">
              <a:avLst/>
            </a:prstGeom>
          </p:spPr>
        </p:pic>
        <p:pic>
          <p:nvPicPr>
            <p:cNvPr id="18" name="Picture 17">
              <a:extLst>
                <a:ext uri="{FF2B5EF4-FFF2-40B4-BE49-F238E27FC236}">
                  <a16:creationId xmlns:a16="http://schemas.microsoft.com/office/drawing/2014/main" id="{C703D111-F175-8E48-9C75-20C460101F6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005443" y="5539517"/>
              <a:ext cx="482751" cy="480205"/>
            </a:xfrm>
            <a:prstGeom prst="rect">
              <a:avLst/>
            </a:prstGeom>
          </p:spPr>
        </p:pic>
        <p:pic>
          <p:nvPicPr>
            <p:cNvPr id="20" name="Picture 19">
              <a:extLst>
                <a:ext uri="{FF2B5EF4-FFF2-40B4-BE49-F238E27FC236}">
                  <a16:creationId xmlns:a16="http://schemas.microsoft.com/office/drawing/2014/main" id="{595337E4-6748-5042-8A60-725AFBDAC9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02572" y="5799231"/>
              <a:ext cx="399391" cy="398136"/>
            </a:xfrm>
            <a:prstGeom prst="rect">
              <a:avLst/>
            </a:prstGeom>
          </p:spPr>
        </p:pic>
      </p:grpSp>
      <p:sp>
        <p:nvSpPr>
          <p:cNvPr id="26" name="Rectangle 25">
            <a:extLst>
              <a:ext uri="{FF2B5EF4-FFF2-40B4-BE49-F238E27FC236}">
                <a16:creationId xmlns:a16="http://schemas.microsoft.com/office/drawing/2014/main" id="{58F33B95-4416-BF4E-871E-A39EC6DF1894}"/>
              </a:ext>
            </a:extLst>
          </p:cNvPr>
          <p:cNvSpPr/>
          <p:nvPr/>
        </p:nvSpPr>
        <p:spPr>
          <a:xfrm>
            <a:off x="750885" y="2984245"/>
            <a:ext cx="7632700" cy="553998"/>
          </a:xfrm>
          <a:prstGeom prst="rect">
            <a:avLst/>
          </a:prstGeom>
        </p:spPr>
        <p:txBody>
          <a:bodyPr wrap="square" lIns="0" tIns="0" rIns="0" bIns="0">
            <a:spAutoFit/>
          </a:bodyPr>
          <a:lstStyle/>
          <a:p>
            <a:r>
              <a:rPr lang="en-GB" dirty="0"/>
              <a:t>Every visit to a doctor or operation would cost the person money. If the person could not afford it, they did not get the medicine or the treatment.</a:t>
            </a:r>
          </a:p>
        </p:txBody>
      </p:sp>
      <p:sp>
        <p:nvSpPr>
          <p:cNvPr id="27" name="Rectangle 26">
            <a:extLst>
              <a:ext uri="{FF2B5EF4-FFF2-40B4-BE49-F238E27FC236}">
                <a16:creationId xmlns:a16="http://schemas.microsoft.com/office/drawing/2014/main" id="{76DBE315-C34D-8144-9CE4-96873F7BCFDD}"/>
              </a:ext>
            </a:extLst>
          </p:cNvPr>
          <p:cNvSpPr/>
          <p:nvPr/>
        </p:nvSpPr>
        <p:spPr>
          <a:xfrm>
            <a:off x="750885" y="2187300"/>
            <a:ext cx="7632700" cy="553998"/>
          </a:xfrm>
          <a:prstGeom prst="rect">
            <a:avLst/>
          </a:prstGeom>
        </p:spPr>
        <p:txBody>
          <a:bodyPr wrap="square" lIns="0" tIns="0" rIns="0" bIns="0">
            <a:spAutoFit/>
          </a:bodyPr>
          <a:lstStyle/>
          <a:p>
            <a:r>
              <a:rPr lang="en-GB" dirty="0"/>
              <a:t>Before having the NHS, only wealthy people could afford to go to hospital or get medical help. </a:t>
            </a:r>
          </a:p>
        </p:txBody>
      </p:sp>
    </p:spTree>
    <p:extLst>
      <p:ext uri="{BB962C8B-B14F-4D97-AF65-F5344CB8AC3E}">
        <p14:creationId xmlns:p14="http://schemas.microsoft.com/office/powerpoint/2010/main" val="813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Aneurin Bevan</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dirty="0"/>
              <a:t>Aneurin Bevan decided to change things.</a:t>
            </a:r>
          </a:p>
        </p:txBody>
      </p:sp>
      <p:sp>
        <p:nvSpPr>
          <p:cNvPr id="26" name="Rectangle 25">
            <a:extLst>
              <a:ext uri="{FF2B5EF4-FFF2-40B4-BE49-F238E27FC236}">
                <a16:creationId xmlns:a16="http://schemas.microsoft.com/office/drawing/2014/main" id="{58F33B95-4416-BF4E-871E-A39EC6DF1894}"/>
              </a:ext>
            </a:extLst>
          </p:cNvPr>
          <p:cNvSpPr/>
          <p:nvPr/>
        </p:nvSpPr>
        <p:spPr>
          <a:xfrm>
            <a:off x="750885" y="2663791"/>
            <a:ext cx="4492069" cy="830997"/>
          </a:xfrm>
          <a:prstGeom prst="rect">
            <a:avLst/>
          </a:prstGeom>
        </p:spPr>
        <p:txBody>
          <a:bodyPr wrap="square" lIns="0" tIns="0" rIns="0" bIns="0">
            <a:spAutoFit/>
          </a:bodyPr>
          <a:lstStyle/>
          <a:p>
            <a:r>
              <a:rPr lang="en-GB" dirty="0"/>
              <a:t>After the Second World War, Aneurin Bevan was chosen as the Minister of Health in the Labour government.</a:t>
            </a:r>
          </a:p>
        </p:txBody>
      </p:sp>
      <p:sp>
        <p:nvSpPr>
          <p:cNvPr id="27" name="Rectangle 26">
            <a:extLst>
              <a:ext uri="{FF2B5EF4-FFF2-40B4-BE49-F238E27FC236}">
                <a16:creationId xmlns:a16="http://schemas.microsoft.com/office/drawing/2014/main" id="{76DBE315-C34D-8144-9CE4-96873F7BCFDD}"/>
              </a:ext>
            </a:extLst>
          </p:cNvPr>
          <p:cNvSpPr/>
          <p:nvPr/>
        </p:nvSpPr>
        <p:spPr>
          <a:xfrm>
            <a:off x="750885" y="1971909"/>
            <a:ext cx="4492069" cy="553998"/>
          </a:xfrm>
          <a:prstGeom prst="rect">
            <a:avLst/>
          </a:prstGeom>
        </p:spPr>
        <p:txBody>
          <a:bodyPr wrap="square" lIns="0" tIns="0" rIns="0" bIns="0">
            <a:spAutoFit/>
          </a:bodyPr>
          <a:lstStyle/>
          <a:p>
            <a:r>
              <a:rPr lang="en-GB" dirty="0"/>
              <a:t>Aneurin Bevan was a Welsh Labour Party politician.</a:t>
            </a:r>
          </a:p>
        </p:txBody>
      </p:sp>
      <p:sp>
        <p:nvSpPr>
          <p:cNvPr id="9" name="Rectangle 8">
            <a:extLst>
              <a:ext uri="{FF2B5EF4-FFF2-40B4-BE49-F238E27FC236}">
                <a16:creationId xmlns:a16="http://schemas.microsoft.com/office/drawing/2014/main" id="{F9B7237C-5D9E-4349-A2A8-2CBB61E5E996}"/>
              </a:ext>
            </a:extLst>
          </p:cNvPr>
          <p:cNvSpPr/>
          <p:nvPr/>
        </p:nvSpPr>
        <p:spPr>
          <a:xfrm>
            <a:off x="3891515" y="4449605"/>
            <a:ext cx="4492069" cy="553998"/>
          </a:xfrm>
          <a:prstGeom prst="rect">
            <a:avLst/>
          </a:prstGeom>
        </p:spPr>
        <p:txBody>
          <a:bodyPr wrap="square" lIns="0" tIns="0" rIns="0" bIns="0">
            <a:spAutoFit/>
          </a:bodyPr>
          <a:lstStyle/>
          <a:p>
            <a:r>
              <a:rPr lang="en-GB" dirty="0"/>
              <a:t>He started the National Health Service on 5</a:t>
            </a:r>
            <a:r>
              <a:rPr lang="en-GB" baseline="30000" dirty="0"/>
              <a:t>th</a:t>
            </a:r>
            <a:r>
              <a:rPr lang="en-GB" dirty="0"/>
              <a:t> July 1948.</a:t>
            </a:r>
          </a:p>
        </p:txBody>
      </p:sp>
      <p:sp>
        <p:nvSpPr>
          <p:cNvPr id="10" name="Rectangle 9">
            <a:extLst>
              <a:ext uri="{FF2B5EF4-FFF2-40B4-BE49-F238E27FC236}">
                <a16:creationId xmlns:a16="http://schemas.microsoft.com/office/drawing/2014/main" id="{2BDE7BC6-FD25-3743-9074-7F276D0FCEA9}"/>
              </a:ext>
            </a:extLst>
          </p:cNvPr>
          <p:cNvSpPr/>
          <p:nvPr/>
        </p:nvSpPr>
        <p:spPr>
          <a:xfrm>
            <a:off x="3891515" y="5141487"/>
            <a:ext cx="4492070" cy="1107996"/>
          </a:xfrm>
          <a:prstGeom prst="rect">
            <a:avLst/>
          </a:prstGeom>
        </p:spPr>
        <p:txBody>
          <a:bodyPr wrap="square" lIns="0" tIns="0" rIns="0" bIns="0">
            <a:spAutoFit/>
          </a:bodyPr>
          <a:lstStyle/>
          <a:p>
            <a:r>
              <a:rPr lang="en-GB" dirty="0"/>
              <a:t>He wanted a system which provided medical care which was free at point-of-need for everyone within the UK, regardless of wealth.</a:t>
            </a:r>
          </a:p>
        </p:txBody>
      </p:sp>
      <p:grpSp>
        <p:nvGrpSpPr>
          <p:cNvPr id="18" name="Group 17">
            <a:extLst>
              <a:ext uri="{FF2B5EF4-FFF2-40B4-BE49-F238E27FC236}">
                <a16:creationId xmlns:a16="http://schemas.microsoft.com/office/drawing/2014/main" id="{457E6BF7-3CA9-1342-BDBC-D59AE0D4F27E}"/>
              </a:ext>
            </a:extLst>
          </p:cNvPr>
          <p:cNvGrpSpPr/>
          <p:nvPr/>
        </p:nvGrpSpPr>
        <p:grpSpPr>
          <a:xfrm>
            <a:off x="4931053" y="1025703"/>
            <a:ext cx="3592619" cy="3387748"/>
            <a:chOff x="4931053" y="1025703"/>
            <a:chExt cx="3592619" cy="3387748"/>
          </a:xfrm>
        </p:grpSpPr>
        <p:sp>
          <p:nvSpPr>
            <p:cNvPr id="12" name="Freeform 11">
              <a:extLst>
                <a:ext uri="{FF2B5EF4-FFF2-40B4-BE49-F238E27FC236}">
                  <a16:creationId xmlns:a16="http://schemas.microsoft.com/office/drawing/2014/main" id="{3CA576F5-A079-EB4B-8EEF-4035241C9F95}"/>
                </a:ext>
              </a:extLst>
            </p:cNvPr>
            <p:cNvSpPr/>
            <p:nvPr/>
          </p:nvSpPr>
          <p:spPr>
            <a:xfrm rot="15819524">
              <a:off x="5030845" y="1268963"/>
              <a:ext cx="3387748" cy="2901227"/>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8E37A5A6-05D6-D947-86BB-107EB6B41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053" y="1611085"/>
              <a:ext cx="3592619" cy="2700636"/>
            </a:xfrm>
            <a:prstGeom prst="rect">
              <a:avLst/>
            </a:prstGeom>
          </p:spPr>
        </p:pic>
      </p:grpSp>
      <p:grpSp>
        <p:nvGrpSpPr>
          <p:cNvPr id="19" name="Group 18">
            <a:extLst>
              <a:ext uri="{FF2B5EF4-FFF2-40B4-BE49-F238E27FC236}">
                <a16:creationId xmlns:a16="http://schemas.microsoft.com/office/drawing/2014/main" id="{C52C7302-C982-A847-A421-AD747B15B580}"/>
              </a:ext>
            </a:extLst>
          </p:cNvPr>
          <p:cNvGrpSpPr/>
          <p:nvPr/>
        </p:nvGrpSpPr>
        <p:grpSpPr>
          <a:xfrm>
            <a:off x="621494" y="3357315"/>
            <a:ext cx="3016971" cy="3017284"/>
            <a:chOff x="621494" y="3357315"/>
            <a:chExt cx="3016971" cy="3017284"/>
          </a:xfrm>
        </p:grpSpPr>
        <p:sp>
          <p:nvSpPr>
            <p:cNvPr id="11" name="Freeform 10">
              <a:extLst>
                <a:ext uri="{FF2B5EF4-FFF2-40B4-BE49-F238E27FC236}">
                  <a16:creationId xmlns:a16="http://schemas.microsoft.com/office/drawing/2014/main" id="{6ABD5BAD-09B2-7144-8092-AED888E07931}"/>
                </a:ext>
              </a:extLst>
            </p:cNvPr>
            <p:cNvSpPr/>
            <p:nvPr/>
          </p:nvSpPr>
          <p:spPr>
            <a:xfrm rot="15857175">
              <a:off x="764739" y="3494943"/>
              <a:ext cx="2730482" cy="3016971"/>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holding, table, man, sitting&#10;&#10;Description automatically generated">
              <a:extLst>
                <a:ext uri="{FF2B5EF4-FFF2-40B4-BE49-F238E27FC236}">
                  <a16:creationId xmlns:a16="http://schemas.microsoft.com/office/drawing/2014/main" id="{9D3D3873-A03D-2747-92AB-0E25A2C8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013" y="3357315"/>
              <a:ext cx="823775" cy="3017283"/>
            </a:xfrm>
            <a:prstGeom prst="rect">
              <a:avLst/>
            </a:prstGeom>
          </p:spPr>
        </p:pic>
        <p:pic>
          <p:nvPicPr>
            <p:cNvPr id="15" name="Picture 14" descr="A picture containing table, sitting, television, man&#10;&#10;Description automatically generated">
              <a:extLst>
                <a:ext uri="{FF2B5EF4-FFF2-40B4-BE49-F238E27FC236}">
                  <a16:creationId xmlns:a16="http://schemas.microsoft.com/office/drawing/2014/main" id="{D72279C8-CB52-FF47-95C9-53F906E71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882" y="3451589"/>
              <a:ext cx="805054" cy="2923010"/>
            </a:xfrm>
            <a:prstGeom prst="rect">
              <a:avLst/>
            </a:prstGeom>
          </p:spPr>
        </p:pic>
        <p:pic>
          <p:nvPicPr>
            <p:cNvPr id="17" name="Picture 16" descr="A picture containing sitting, table, pair, different&#10;&#10;Description automatically generated">
              <a:extLst>
                <a:ext uri="{FF2B5EF4-FFF2-40B4-BE49-F238E27FC236}">
                  <a16:creationId xmlns:a16="http://schemas.microsoft.com/office/drawing/2014/main" id="{6547D255-9FAC-9048-B3E7-1BC3A51C4F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714" y="3507167"/>
              <a:ext cx="772746" cy="2867431"/>
            </a:xfrm>
            <a:prstGeom prst="rect">
              <a:avLst/>
            </a:prstGeom>
          </p:spPr>
        </p:pic>
      </p:grpSp>
    </p:spTree>
    <p:extLst>
      <p:ext uri="{BB962C8B-B14F-4D97-AF65-F5344CB8AC3E}">
        <p14:creationId xmlns:p14="http://schemas.microsoft.com/office/powerpoint/2010/main" val="31615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38BD053-349E-FE41-821B-FD00410B99C5}"/>
              </a:ext>
            </a:extLst>
          </p:cNvPr>
          <p:cNvSpPr/>
          <p:nvPr/>
        </p:nvSpPr>
        <p:spPr>
          <a:xfrm rot="4936220">
            <a:off x="5556087" y="3040875"/>
            <a:ext cx="3917485" cy="2489273"/>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80F88B71-391D-104B-961B-3E5BF57801C1}"/>
              </a:ext>
            </a:extLst>
          </p:cNvPr>
          <p:cNvSpPr/>
          <p:nvPr/>
        </p:nvSpPr>
        <p:spPr>
          <a:xfrm rot="15692167">
            <a:off x="3154555" y="3092952"/>
            <a:ext cx="3792673" cy="2385120"/>
          </a:xfrm>
          <a:custGeom>
            <a:avLst/>
            <a:gdLst>
              <a:gd name="connsiteX0" fmla="*/ 552893 w 5358809"/>
              <a:gd name="connsiteY0" fmla="*/ 0 h 3636334"/>
              <a:gd name="connsiteX1" fmla="*/ 0 w 5358809"/>
              <a:gd name="connsiteY1" fmla="*/ 3636334 h 3636334"/>
              <a:gd name="connsiteX2" fmla="*/ 5358809 w 5358809"/>
              <a:gd name="connsiteY2" fmla="*/ 2977116 h 3636334"/>
              <a:gd name="connsiteX3" fmla="*/ 4603898 w 5358809"/>
              <a:gd name="connsiteY3" fmla="*/ 627320 h 3636334"/>
              <a:gd name="connsiteX4" fmla="*/ 552893 w 5358809"/>
              <a:gd name="connsiteY4" fmla="*/ 0 h 363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809" h="3636334">
                <a:moveTo>
                  <a:pt x="552893" y="0"/>
                </a:moveTo>
                <a:lnTo>
                  <a:pt x="0" y="3636334"/>
                </a:lnTo>
                <a:lnTo>
                  <a:pt x="5358809" y="2977116"/>
                </a:lnTo>
                <a:lnTo>
                  <a:pt x="4603898" y="627320"/>
                </a:lnTo>
                <a:lnTo>
                  <a:pt x="552893" y="0"/>
                </a:lnTo>
                <a:close/>
              </a:path>
            </a:pathLst>
          </a:cu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How Does It Work?</a:t>
            </a:r>
          </a:p>
        </p:txBody>
      </p:sp>
      <p:pic>
        <p:nvPicPr>
          <p:cNvPr id="11" name="Picture 10">
            <a:extLst>
              <a:ext uri="{FF2B5EF4-FFF2-40B4-BE49-F238E27FC236}">
                <a16:creationId xmlns:a16="http://schemas.microsoft.com/office/drawing/2014/main" id="{6547E214-E72D-D94A-9E7C-7353314F69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30330" y="2736777"/>
            <a:ext cx="3891077" cy="2751440"/>
          </a:xfrm>
          <a:prstGeom prst="rect">
            <a:avLst/>
          </a:prstGeom>
        </p:spPr>
      </p:pic>
      <p:sp>
        <p:nvSpPr>
          <p:cNvPr id="17" name="Rectangle 16">
            <a:extLst>
              <a:ext uri="{FF2B5EF4-FFF2-40B4-BE49-F238E27FC236}">
                <a16:creationId xmlns:a16="http://schemas.microsoft.com/office/drawing/2014/main" id="{58F33B95-4416-BF4E-871E-A39EC6DF1894}"/>
              </a:ext>
            </a:extLst>
          </p:cNvPr>
          <p:cNvSpPr/>
          <p:nvPr/>
        </p:nvSpPr>
        <p:spPr>
          <a:xfrm>
            <a:off x="728508" y="2346576"/>
            <a:ext cx="3087275" cy="2769989"/>
          </a:xfrm>
          <a:prstGeom prst="rect">
            <a:avLst/>
          </a:prstGeom>
        </p:spPr>
        <p:txBody>
          <a:bodyPr wrap="square" lIns="0" tIns="0" rIns="0" bIns="0">
            <a:spAutoFit/>
          </a:bodyPr>
          <a:lstStyle/>
          <a:p>
            <a:r>
              <a:rPr lang="en-GB" dirty="0"/>
              <a:t>The money for the NHS comes from the Government’s Department of Health and Social Care, and most of this money comes from taxes which working people pay every month. Some of the money comes from what is charged for prescriptions and dental care.</a:t>
            </a:r>
          </a:p>
        </p:txBody>
      </p:sp>
      <p:sp>
        <p:nvSpPr>
          <p:cNvPr id="18" name="Rectangle 17">
            <a:extLst>
              <a:ext uri="{FF2B5EF4-FFF2-40B4-BE49-F238E27FC236}">
                <a16:creationId xmlns:a16="http://schemas.microsoft.com/office/drawing/2014/main" id="{76DBE315-C34D-8144-9CE4-96873F7BCFDD}"/>
              </a:ext>
            </a:extLst>
          </p:cNvPr>
          <p:cNvSpPr/>
          <p:nvPr/>
        </p:nvSpPr>
        <p:spPr>
          <a:xfrm>
            <a:off x="750884" y="1346167"/>
            <a:ext cx="7710535" cy="830997"/>
          </a:xfrm>
          <a:prstGeom prst="rect">
            <a:avLst/>
          </a:prstGeom>
        </p:spPr>
        <p:txBody>
          <a:bodyPr wrap="square" lIns="0" tIns="0" rIns="0" bIns="0">
            <a:spAutoFit/>
          </a:bodyPr>
          <a:lstStyle/>
          <a:p>
            <a:r>
              <a:rPr lang="en-GB" dirty="0"/>
              <a:t>Today, the NHS allows every person in the United Kingdom to access free medical help, treatment and advice. Unlike in many other countries, there is no bill to pay at the end of your treatment.</a:t>
            </a:r>
          </a:p>
        </p:txBody>
      </p:sp>
    </p:spTree>
    <p:extLst>
      <p:ext uri="{BB962C8B-B14F-4D97-AF65-F5344CB8AC3E}">
        <p14:creationId xmlns:p14="http://schemas.microsoft.com/office/powerpoint/2010/main" val="32630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10ABB32C-0E24-BE4C-B777-1D7BB5EA18ED}"/>
              </a:ext>
            </a:extLst>
          </p:cNvPr>
          <p:cNvSpPr/>
          <p:nvPr/>
        </p:nvSpPr>
        <p:spPr>
          <a:xfrm>
            <a:off x="750884" y="4953282"/>
            <a:ext cx="6201061" cy="1283923"/>
          </a:xfrm>
          <a:prstGeom prst="roundRect">
            <a:avLst>
              <a:gd name="adj" fmla="val 0"/>
            </a:avLst>
          </a:prstGeom>
          <a:solidFill>
            <a:srgbClr val="B0DF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288000" bIns="108000" rtlCol="0" anchor="ctr"/>
          <a:lstStyle/>
          <a:p>
            <a:r>
              <a:rPr lang="en-GB" dirty="0">
                <a:solidFill>
                  <a:schemeClr val="tx1"/>
                </a:solidFill>
              </a:rPr>
              <a:t>As the population increases and people are living longer, many hospital trusts across the country are spending more money than is coming in. This means the NHS is currently under a lot of pressure.</a:t>
            </a:r>
            <a:endParaRPr lang="en-GB" dirty="0">
              <a:solidFill>
                <a:schemeClr val="tx1"/>
              </a:solidFill>
              <a:sym typeface="Wingdings" panose="05000000000000000000" pitchFamily="2" charset="2"/>
            </a:endParaRPr>
          </a:p>
        </p:txBody>
      </p:sp>
      <p:sp>
        <p:nvSpPr>
          <p:cNvPr id="21" name="Title 20"/>
          <p:cNvSpPr>
            <a:spLocks noGrp="1"/>
          </p:cNvSpPr>
          <p:nvPr>
            <p:ph type="title"/>
          </p:nvPr>
        </p:nvSpPr>
        <p:spPr/>
        <p:txBody>
          <a:bodyPr/>
          <a:lstStyle/>
          <a:p>
            <a:r>
              <a:rPr lang="en-GB" sz="3600" dirty="0">
                <a:solidFill>
                  <a:srgbClr val="47B1E5"/>
                </a:solidFill>
                <a:latin typeface="+mn-lt"/>
              </a:rPr>
              <a:t>How Does It Work?</a:t>
            </a:r>
          </a:p>
        </p:txBody>
      </p:sp>
      <p:sp>
        <p:nvSpPr>
          <p:cNvPr id="18" name="Rectangle 17">
            <a:extLst>
              <a:ext uri="{FF2B5EF4-FFF2-40B4-BE49-F238E27FC236}">
                <a16:creationId xmlns:a16="http://schemas.microsoft.com/office/drawing/2014/main" id="{76DBE315-C34D-8144-9CE4-96873F7BCFDD}"/>
              </a:ext>
            </a:extLst>
          </p:cNvPr>
          <p:cNvSpPr/>
          <p:nvPr/>
        </p:nvSpPr>
        <p:spPr>
          <a:xfrm>
            <a:off x="750885" y="1346167"/>
            <a:ext cx="5335590" cy="3434786"/>
          </a:xfrm>
          <a:prstGeom prst="rect">
            <a:avLst/>
          </a:prstGeom>
        </p:spPr>
        <p:txBody>
          <a:bodyPr wrap="square" lIns="0" tIns="0" rIns="0" bIns="0">
            <a:spAutoFit/>
          </a:bodyPr>
          <a:lstStyle/>
          <a:p>
            <a:r>
              <a:rPr lang="en-GB" dirty="0"/>
              <a:t>The money for the NHS is spent in different ways, including:</a:t>
            </a:r>
          </a:p>
          <a:p>
            <a:endParaRPr lang="en-GB" dirty="0"/>
          </a:p>
          <a:p>
            <a:pPr marL="285750" indent="-285750">
              <a:lnSpc>
                <a:spcPct val="120000"/>
              </a:lnSpc>
              <a:buFont typeface="Arial" panose="020B0604020202020204" pitchFamily="34" charset="0"/>
              <a:buChar char="•"/>
            </a:pPr>
            <a:r>
              <a:rPr lang="en-GB" dirty="0"/>
              <a:t>Day-to-day expenses such as staff wages and paying for medicines</a:t>
            </a:r>
          </a:p>
          <a:p>
            <a:pPr marL="285750" indent="-285750">
              <a:lnSpc>
                <a:spcPct val="120000"/>
              </a:lnSpc>
              <a:buFont typeface="Arial" panose="020B0604020202020204" pitchFamily="34" charset="0"/>
              <a:buChar char="•"/>
            </a:pPr>
            <a:r>
              <a:rPr lang="en-GB" dirty="0"/>
              <a:t>Building new hospitals and paying for new computers and equipment</a:t>
            </a:r>
          </a:p>
          <a:p>
            <a:pPr marL="285750" indent="-285750">
              <a:lnSpc>
                <a:spcPct val="120000"/>
              </a:lnSpc>
              <a:buFont typeface="Arial" panose="020B0604020202020204" pitchFamily="34" charset="0"/>
              <a:buChar char="•"/>
            </a:pPr>
            <a:r>
              <a:rPr lang="en-GB" dirty="0"/>
              <a:t>Giving training to doctors, nurses and other staff</a:t>
            </a:r>
          </a:p>
          <a:p>
            <a:pPr marL="285750" indent="-285750">
              <a:lnSpc>
                <a:spcPct val="120000"/>
              </a:lnSpc>
              <a:buFont typeface="Arial" panose="020B0604020202020204" pitchFamily="34" charset="0"/>
              <a:buChar char="•"/>
            </a:pPr>
            <a:r>
              <a:rPr lang="en-GB" dirty="0"/>
              <a:t>Paying for public health campaigns to help people live more healthily</a:t>
            </a:r>
          </a:p>
          <a:p>
            <a:endParaRPr lang="en-GB" dirty="0"/>
          </a:p>
        </p:txBody>
      </p:sp>
      <p:sp>
        <p:nvSpPr>
          <p:cNvPr id="10" name="Rounded Rectangle 9">
            <a:extLst>
              <a:ext uri="{FF2B5EF4-FFF2-40B4-BE49-F238E27FC236}">
                <a16:creationId xmlns:a16="http://schemas.microsoft.com/office/drawing/2014/main" id="{F9758E7F-FC25-2B4C-A604-3D2A85A57B02}"/>
              </a:ext>
            </a:extLst>
          </p:cNvPr>
          <p:cNvSpPr/>
          <p:nvPr/>
        </p:nvSpPr>
        <p:spPr>
          <a:xfrm>
            <a:off x="609274" y="4615835"/>
            <a:ext cx="1983614" cy="371131"/>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sym typeface="Wingdings" panose="05000000000000000000" pitchFamily="2" charset="2"/>
              </a:rPr>
              <a:t>Did you know…?</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997" b="34536"/>
          <a:stretch/>
        </p:blipFill>
        <p:spPr>
          <a:xfrm>
            <a:off x="5874967" y="374389"/>
            <a:ext cx="3211881" cy="6483611"/>
          </a:xfrm>
          <a:prstGeom prst="rect">
            <a:avLst/>
          </a:prstGeom>
        </p:spPr>
      </p:pic>
    </p:spTree>
    <p:extLst>
      <p:ext uri="{BB962C8B-B14F-4D97-AF65-F5344CB8AC3E}">
        <p14:creationId xmlns:p14="http://schemas.microsoft.com/office/powerpoint/2010/main" val="16980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270632"/>
            <a:ext cx="7860634" cy="1938992"/>
          </a:xfrm>
          <a:prstGeom prst="rect">
            <a:avLst/>
          </a:prstGeom>
        </p:spPr>
        <p:txBody>
          <a:bodyPr wrap="square" lIns="0" tIns="0" rIns="0" bIns="0">
            <a:spAutoFit/>
          </a:bodyPr>
          <a:lstStyle/>
          <a:p>
            <a:r>
              <a:rPr lang="en-GB" dirty="0"/>
              <a:t>There are many different people who work within the NHS. </a:t>
            </a:r>
          </a:p>
          <a:p>
            <a:endParaRPr lang="en-GB" dirty="0"/>
          </a:p>
          <a:p>
            <a:r>
              <a:rPr lang="en-GB" dirty="0"/>
              <a:t>Some you might immediately think of and others you might not have thought of at first.</a:t>
            </a:r>
          </a:p>
          <a:p>
            <a:endParaRPr lang="en-GB" dirty="0"/>
          </a:p>
          <a:p>
            <a:r>
              <a:rPr lang="en-GB" dirty="0"/>
              <a:t>Every single person and role is important for the NHS to work together as a system of health for the country.</a:t>
            </a:r>
          </a:p>
        </p:txBody>
      </p:sp>
      <p:grpSp>
        <p:nvGrpSpPr>
          <p:cNvPr id="41" name="Doctor">
            <a:extLst>
              <a:ext uri="{FF2B5EF4-FFF2-40B4-BE49-F238E27FC236}">
                <a16:creationId xmlns:a16="http://schemas.microsoft.com/office/drawing/2014/main" id="{685E3431-789C-D048-B291-51FF2F4EE545}"/>
              </a:ext>
            </a:extLst>
          </p:cNvPr>
          <p:cNvGrpSpPr/>
          <p:nvPr/>
        </p:nvGrpSpPr>
        <p:grpSpPr>
          <a:xfrm>
            <a:off x="806888" y="3241908"/>
            <a:ext cx="5362368" cy="3128919"/>
            <a:chOff x="806888" y="2609334"/>
            <a:chExt cx="5362368" cy="3128919"/>
          </a:xfrm>
        </p:grpSpPr>
        <p:sp>
          <p:nvSpPr>
            <p:cNvPr id="29" name="Rounded Rectangle 28">
              <a:extLst>
                <a:ext uri="{FF2B5EF4-FFF2-40B4-BE49-F238E27FC236}">
                  <a16:creationId xmlns:a16="http://schemas.microsoft.com/office/drawing/2014/main" id="{7D769464-78B8-9941-82A6-1C7107C9FACF}"/>
                </a:ext>
              </a:extLst>
            </p:cNvPr>
            <p:cNvSpPr/>
            <p:nvPr/>
          </p:nvSpPr>
          <p:spPr>
            <a:xfrm>
              <a:off x="1880086" y="2687816"/>
              <a:ext cx="3811585"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doctors</a:t>
              </a:r>
            </a:p>
          </p:txBody>
        </p:sp>
        <p:sp>
          <p:nvSpPr>
            <p:cNvPr id="33" name="Rectangle 32">
              <a:extLst>
                <a:ext uri="{FF2B5EF4-FFF2-40B4-BE49-F238E27FC236}">
                  <a16:creationId xmlns:a16="http://schemas.microsoft.com/office/drawing/2014/main" id="{E02D345A-451F-D64F-956E-3E93B5107EF9}"/>
                </a:ext>
              </a:extLst>
            </p:cNvPr>
            <p:cNvSpPr/>
            <p:nvPr/>
          </p:nvSpPr>
          <p:spPr>
            <a:xfrm>
              <a:off x="1880085" y="3184501"/>
              <a:ext cx="4289171" cy="1107996"/>
            </a:xfrm>
            <a:prstGeom prst="rect">
              <a:avLst/>
            </a:prstGeom>
          </p:spPr>
          <p:txBody>
            <a:bodyPr wrap="square" lIns="0" tIns="0" rIns="0" bIns="0">
              <a:spAutoFit/>
            </a:bodyPr>
            <a:lstStyle/>
            <a:p>
              <a:r>
                <a:rPr lang="en-GB" dirty="0"/>
                <a:t>Doctors see patients in doctor’s surgeries and hospitals. They diagnose the problem and can prescribe medicine. Some doctors perform surgery.</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06888" y="2609334"/>
              <a:ext cx="1004699" cy="3128919"/>
            </a:xfrm>
            <a:prstGeom prst="rect">
              <a:avLst/>
            </a:prstGeom>
          </p:spPr>
        </p:pic>
      </p:grpSp>
      <p:grpSp>
        <p:nvGrpSpPr>
          <p:cNvPr id="42" name="health professional">
            <a:extLst>
              <a:ext uri="{FF2B5EF4-FFF2-40B4-BE49-F238E27FC236}">
                <a16:creationId xmlns:a16="http://schemas.microsoft.com/office/drawing/2014/main" id="{5C70CCCF-04AB-4D4B-B3B6-44EECCAC3BAD}"/>
              </a:ext>
            </a:extLst>
          </p:cNvPr>
          <p:cNvGrpSpPr/>
          <p:nvPr/>
        </p:nvGrpSpPr>
        <p:grpSpPr>
          <a:xfrm>
            <a:off x="2784844" y="3303730"/>
            <a:ext cx="5795110" cy="3036075"/>
            <a:chOff x="2784844" y="3303730"/>
            <a:chExt cx="5795110" cy="3036075"/>
          </a:xfrm>
        </p:grpSpPr>
        <p:sp>
          <p:nvSpPr>
            <p:cNvPr id="37" name="Rounded Rectangle 36">
              <a:extLst>
                <a:ext uri="{FF2B5EF4-FFF2-40B4-BE49-F238E27FC236}">
                  <a16:creationId xmlns:a16="http://schemas.microsoft.com/office/drawing/2014/main" id="{EA7DA475-915A-9E46-9943-F6B6938ADC23}"/>
                </a:ext>
              </a:extLst>
            </p:cNvPr>
            <p:cNvSpPr/>
            <p:nvPr/>
          </p:nvSpPr>
          <p:spPr>
            <a:xfrm>
              <a:off x="2784844" y="5012123"/>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allied health professionals </a:t>
              </a:r>
            </a:p>
          </p:txBody>
        </p:sp>
        <p:sp>
          <p:nvSpPr>
            <p:cNvPr id="38" name="Rectangle 37">
              <a:extLst>
                <a:ext uri="{FF2B5EF4-FFF2-40B4-BE49-F238E27FC236}">
                  <a16:creationId xmlns:a16="http://schemas.microsoft.com/office/drawing/2014/main" id="{C3C95BF2-F8C6-D146-83B4-667F5C451434}"/>
                </a:ext>
              </a:extLst>
            </p:cNvPr>
            <p:cNvSpPr/>
            <p:nvPr/>
          </p:nvSpPr>
          <p:spPr>
            <a:xfrm>
              <a:off x="2784844" y="5508808"/>
              <a:ext cx="5115147" cy="830997"/>
            </a:xfrm>
            <a:prstGeom prst="rect">
              <a:avLst/>
            </a:prstGeom>
          </p:spPr>
          <p:txBody>
            <a:bodyPr wrap="square" lIns="0" tIns="0" rIns="0" bIns="0">
              <a:spAutoFit/>
            </a:bodyPr>
            <a:lstStyle/>
            <a:p>
              <a:r>
                <a:rPr lang="en-GB" dirty="0"/>
                <a:t>These people work with patients by helping them to be rehabilitated or providing treatment, e.g. hospital chaplains, physiotherapists.</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89556" y="3303730"/>
              <a:ext cx="2390398" cy="1539910"/>
            </a:xfrm>
            <a:prstGeom prst="rect">
              <a:avLst/>
            </a:prstGeom>
          </p:spPr>
        </p:pic>
      </p:grpSp>
      <p:grpSp>
        <p:nvGrpSpPr>
          <p:cNvPr id="50" name="999 call">
            <a:extLst>
              <a:ext uri="{FF2B5EF4-FFF2-40B4-BE49-F238E27FC236}">
                <a16:creationId xmlns:a16="http://schemas.microsoft.com/office/drawing/2014/main" id="{687B6AFC-AEFE-7E45-8E08-AAF8E5FC9A6A}"/>
              </a:ext>
            </a:extLst>
          </p:cNvPr>
          <p:cNvGrpSpPr/>
          <p:nvPr/>
        </p:nvGrpSpPr>
        <p:grpSpPr>
          <a:xfrm>
            <a:off x="2195936" y="3427394"/>
            <a:ext cx="6420348" cy="2882495"/>
            <a:chOff x="1110724" y="1829469"/>
            <a:chExt cx="6420348" cy="2882495"/>
          </a:xfrm>
        </p:grpSpPr>
        <p:sp>
          <p:nvSpPr>
            <p:cNvPr id="44" name="Rounded Rectangle 43">
              <a:extLst>
                <a:ext uri="{FF2B5EF4-FFF2-40B4-BE49-F238E27FC236}">
                  <a16:creationId xmlns:a16="http://schemas.microsoft.com/office/drawing/2014/main" id="{7E60C47F-0BB0-9E42-85E5-EF2A595C232B}"/>
                </a:ext>
              </a:extLst>
            </p:cNvPr>
            <p:cNvSpPr/>
            <p:nvPr/>
          </p:nvSpPr>
          <p:spPr>
            <a:xfrm>
              <a:off x="1110725" y="3107283"/>
              <a:ext cx="3811585"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ambulance service team</a:t>
              </a:r>
            </a:p>
          </p:txBody>
        </p:sp>
        <p:sp>
          <p:nvSpPr>
            <p:cNvPr id="45" name="Rectangle 44">
              <a:extLst>
                <a:ext uri="{FF2B5EF4-FFF2-40B4-BE49-F238E27FC236}">
                  <a16:creationId xmlns:a16="http://schemas.microsoft.com/office/drawing/2014/main" id="{7DE1F437-8BD7-954A-A894-0E14627614D0}"/>
                </a:ext>
              </a:extLst>
            </p:cNvPr>
            <p:cNvSpPr/>
            <p:nvPr/>
          </p:nvSpPr>
          <p:spPr>
            <a:xfrm>
              <a:off x="1110724" y="3603968"/>
              <a:ext cx="6420348" cy="1107996"/>
            </a:xfrm>
            <a:prstGeom prst="rect">
              <a:avLst/>
            </a:prstGeom>
          </p:spPr>
          <p:txBody>
            <a:bodyPr wrap="square" lIns="0" tIns="0" rIns="0" bIns="0">
              <a:spAutoFit/>
            </a:bodyPr>
            <a:lstStyle/>
            <a:p>
              <a:r>
                <a:rPr lang="en-GB" dirty="0"/>
                <a:t>Telephone operators answer people’s 999 calls and work out what help is needed in each emergency. Paramedics respond and give people first aid. They use an ambulance to get patients to hospital as quickly as possible.</a:t>
              </a:r>
            </a:p>
          </p:txBody>
        </p:sp>
        <p:pic>
          <p:nvPicPr>
            <p:cNvPr id="48" name="Picture 47">
              <a:extLst>
                <a:ext uri="{FF2B5EF4-FFF2-40B4-BE49-F238E27FC236}">
                  <a16:creationId xmlns:a16="http://schemas.microsoft.com/office/drawing/2014/main" id="{DACE7848-4DED-9943-ACBE-878BE07CC6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04341" y="1829469"/>
              <a:ext cx="2303396" cy="1606016"/>
            </a:xfrm>
            <a:prstGeom prst="rect">
              <a:avLst/>
            </a:prstGeom>
          </p:spPr>
        </p:pic>
      </p:grpSp>
      <p:grpSp>
        <p:nvGrpSpPr>
          <p:cNvPr id="57" name="Nurse">
            <a:extLst>
              <a:ext uri="{FF2B5EF4-FFF2-40B4-BE49-F238E27FC236}">
                <a16:creationId xmlns:a16="http://schemas.microsoft.com/office/drawing/2014/main" id="{A1C5B3DC-5728-CF45-BC54-D3D44F564906}"/>
              </a:ext>
            </a:extLst>
          </p:cNvPr>
          <p:cNvGrpSpPr/>
          <p:nvPr/>
        </p:nvGrpSpPr>
        <p:grpSpPr>
          <a:xfrm>
            <a:off x="654514" y="3277838"/>
            <a:ext cx="5612639" cy="3061968"/>
            <a:chOff x="2089909" y="5146719"/>
            <a:chExt cx="5612639" cy="3061968"/>
          </a:xfrm>
        </p:grpSpPr>
        <p:sp>
          <p:nvSpPr>
            <p:cNvPr id="52" name="Rounded Rectangle 51">
              <a:extLst>
                <a:ext uri="{FF2B5EF4-FFF2-40B4-BE49-F238E27FC236}">
                  <a16:creationId xmlns:a16="http://schemas.microsoft.com/office/drawing/2014/main" id="{3D091E40-A852-2F42-BCDD-C21DC60C6A4A}"/>
                </a:ext>
              </a:extLst>
            </p:cNvPr>
            <p:cNvSpPr/>
            <p:nvPr/>
          </p:nvSpPr>
          <p:spPr>
            <a:xfrm>
              <a:off x="3413377" y="5159355"/>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nurses</a:t>
              </a:r>
            </a:p>
          </p:txBody>
        </p:sp>
        <p:sp>
          <p:nvSpPr>
            <p:cNvPr id="53" name="Rectangle 52">
              <a:extLst>
                <a:ext uri="{FF2B5EF4-FFF2-40B4-BE49-F238E27FC236}">
                  <a16:creationId xmlns:a16="http://schemas.microsoft.com/office/drawing/2014/main" id="{D3410D12-72F1-DD46-8F38-2A8ABB86C7F7}"/>
                </a:ext>
              </a:extLst>
            </p:cNvPr>
            <p:cNvSpPr/>
            <p:nvPr/>
          </p:nvSpPr>
          <p:spPr>
            <a:xfrm>
              <a:off x="3413377" y="5656040"/>
              <a:ext cx="4289171" cy="830997"/>
            </a:xfrm>
            <a:prstGeom prst="rect">
              <a:avLst/>
            </a:prstGeom>
          </p:spPr>
          <p:txBody>
            <a:bodyPr wrap="square" lIns="0" tIns="0" rIns="0" bIns="0">
              <a:spAutoFit/>
            </a:bodyPr>
            <a:lstStyle/>
            <a:p>
              <a:r>
                <a:rPr lang="en-GB" dirty="0"/>
                <a:t>Nurses care for patients. They might take your temperature, clean a wound or give you an injection, such as a vaccination.</a:t>
              </a:r>
            </a:p>
          </p:txBody>
        </p:sp>
        <p:pic>
          <p:nvPicPr>
            <p:cNvPr id="56" name="Picture 55">
              <a:extLst>
                <a:ext uri="{FF2B5EF4-FFF2-40B4-BE49-F238E27FC236}">
                  <a16:creationId xmlns:a16="http://schemas.microsoft.com/office/drawing/2014/main" id="{5E664479-586D-CC42-9472-595DEBFBD7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89909" y="5146719"/>
              <a:ext cx="1205274" cy="3061968"/>
            </a:xfrm>
            <a:prstGeom prst="rect">
              <a:avLst/>
            </a:prstGeom>
          </p:spPr>
        </p:pic>
      </p:grpSp>
    </p:spTree>
    <p:extLst>
      <p:ext uri="{BB962C8B-B14F-4D97-AF65-F5344CB8AC3E}">
        <p14:creationId xmlns:p14="http://schemas.microsoft.com/office/powerpoint/2010/main" val="21856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270632"/>
            <a:ext cx="7860634" cy="1938992"/>
          </a:xfrm>
          <a:prstGeom prst="rect">
            <a:avLst/>
          </a:prstGeom>
        </p:spPr>
        <p:txBody>
          <a:bodyPr wrap="square" lIns="0" tIns="0" rIns="0" bIns="0">
            <a:spAutoFit/>
          </a:bodyPr>
          <a:lstStyle/>
          <a:p>
            <a:r>
              <a:rPr lang="en-GB" dirty="0"/>
              <a:t>There are many different people who work within the NHS. </a:t>
            </a:r>
          </a:p>
          <a:p>
            <a:endParaRPr lang="en-GB" dirty="0"/>
          </a:p>
          <a:p>
            <a:r>
              <a:rPr lang="en-GB" dirty="0"/>
              <a:t>Some you might immediately think of and others you might not have thought of at first.</a:t>
            </a:r>
          </a:p>
          <a:p>
            <a:endParaRPr lang="en-GB" dirty="0"/>
          </a:p>
          <a:p>
            <a:r>
              <a:rPr lang="en-GB" dirty="0"/>
              <a:t>Every single person and role is important for the NHS to work together as a system of health for the country.</a:t>
            </a:r>
          </a:p>
        </p:txBody>
      </p:sp>
      <p:grpSp>
        <p:nvGrpSpPr>
          <p:cNvPr id="41" name="Dentist">
            <a:extLst>
              <a:ext uri="{FF2B5EF4-FFF2-40B4-BE49-F238E27FC236}">
                <a16:creationId xmlns:a16="http://schemas.microsoft.com/office/drawing/2014/main" id="{685E3431-789C-D048-B291-51FF2F4EE545}"/>
              </a:ext>
            </a:extLst>
          </p:cNvPr>
          <p:cNvGrpSpPr/>
          <p:nvPr/>
        </p:nvGrpSpPr>
        <p:grpSpPr>
          <a:xfrm>
            <a:off x="519809" y="3275700"/>
            <a:ext cx="7949089" cy="2934423"/>
            <a:chOff x="519809" y="2643126"/>
            <a:chExt cx="7949089" cy="2934423"/>
          </a:xfrm>
        </p:grpSpPr>
        <p:sp>
          <p:nvSpPr>
            <p:cNvPr id="29" name="Rounded Rectangle 28">
              <a:extLst>
                <a:ext uri="{FF2B5EF4-FFF2-40B4-BE49-F238E27FC236}">
                  <a16:creationId xmlns:a16="http://schemas.microsoft.com/office/drawing/2014/main" id="{7D769464-78B8-9941-82A6-1C7107C9FACF}"/>
                </a:ext>
              </a:extLst>
            </p:cNvPr>
            <p:cNvSpPr/>
            <p:nvPr/>
          </p:nvSpPr>
          <p:spPr>
            <a:xfrm>
              <a:off x="1510638" y="2643126"/>
              <a:ext cx="3811585" cy="409633"/>
            </a:xfrm>
            <a:prstGeom prst="roundRect">
              <a:avLst>
                <a:gd name="adj" fmla="val 0"/>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dental team</a:t>
              </a:r>
            </a:p>
          </p:txBody>
        </p:sp>
        <p:sp>
          <p:nvSpPr>
            <p:cNvPr id="33" name="Rectangle 32">
              <a:extLst>
                <a:ext uri="{FF2B5EF4-FFF2-40B4-BE49-F238E27FC236}">
                  <a16:creationId xmlns:a16="http://schemas.microsoft.com/office/drawing/2014/main" id="{E02D345A-451F-D64F-956E-3E93B5107EF9}"/>
                </a:ext>
              </a:extLst>
            </p:cNvPr>
            <p:cNvSpPr/>
            <p:nvPr/>
          </p:nvSpPr>
          <p:spPr>
            <a:xfrm>
              <a:off x="1510638" y="3139811"/>
              <a:ext cx="6958260" cy="1107996"/>
            </a:xfrm>
            <a:prstGeom prst="rect">
              <a:avLst/>
            </a:prstGeom>
          </p:spPr>
          <p:txBody>
            <a:bodyPr wrap="square" lIns="0" tIns="0" rIns="0" bIns="0">
              <a:spAutoFit/>
            </a:bodyPr>
            <a:lstStyle/>
            <a:p>
              <a:r>
                <a:rPr lang="en-GB" dirty="0"/>
                <a:t>Staff at a dental surgery work together to keep your teeth clean and healthy. A dental nurse might polish your teeth. A dentist might give your tooth a filling or even take a tooth out. The office staff book all the appointments.</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9809" y="2687816"/>
              <a:ext cx="967488" cy="2889733"/>
            </a:xfrm>
            <a:prstGeom prst="rect">
              <a:avLst/>
            </a:prstGeom>
          </p:spPr>
        </p:pic>
      </p:grpSp>
      <p:grpSp>
        <p:nvGrpSpPr>
          <p:cNvPr id="42" name="health informatics">
            <a:extLst>
              <a:ext uri="{FF2B5EF4-FFF2-40B4-BE49-F238E27FC236}">
                <a16:creationId xmlns:a16="http://schemas.microsoft.com/office/drawing/2014/main" id="{5C70CCCF-04AB-4D4B-B3B6-44EECCAC3BAD}"/>
              </a:ext>
            </a:extLst>
          </p:cNvPr>
          <p:cNvGrpSpPr/>
          <p:nvPr/>
        </p:nvGrpSpPr>
        <p:grpSpPr>
          <a:xfrm>
            <a:off x="874382" y="3481857"/>
            <a:ext cx="7458590" cy="2726315"/>
            <a:chOff x="874382" y="3481857"/>
            <a:chExt cx="7458590" cy="2726315"/>
          </a:xfrm>
        </p:grpSpPr>
        <p:sp>
          <p:nvSpPr>
            <p:cNvPr id="37" name="Rounded Rectangle 36">
              <a:extLst>
                <a:ext uri="{FF2B5EF4-FFF2-40B4-BE49-F238E27FC236}">
                  <a16:creationId xmlns:a16="http://schemas.microsoft.com/office/drawing/2014/main" id="{EA7DA475-915A-9E46-9943-F6B6938ADC23}"/>
                </a:ext>
              </a:extLst>
            </p:cNvPr>
            <p:cNvSpPr/>
            <p:nvPr/>
          </p:nvSpPr>
          <p:spPr>
            <a:xfrm>
              <a:off x="874382" y="3481857"/>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health informatics</a:t>
              </a:r>
            </a:p>
          </p:txBody>
        </p:sp>
        <p:sp>
          <p:nvSpPr>
            <p:cNvPr id="38" name="Rectangle 37">
              <a:extLst>
                <a:ext uri="{FF2B5EF4-FFF2-40B4-BE49-F238E27FC236}">
                  <a16:creationId xmlns:a16="http://schemas.microsoft.com/office/drawing/2014/main" id="{C3C95BF2-F8C6-D146-83B4-667F5C451434}"/>
                </a:ext>
              </a:extLst>
            </p:cNvPr>
            <p:cNvSpPr/>
            <p:nvPr/>
          </p:nvSpPr>
          <p:spPr>
            <a:xfrm>
              <a:off x="874382" y="3978542"/>
              <a:ext cx="4856614" cy="1107996"/>
            </a:xfrm>
            <a:prstGeom prst="rect">
              <a:avLst/>
            </a:prstGeom>
          </p:spPr>
          <p:txBody>
            <a:bodyPr wrap="square" lIns="0" tIns="0" rIns="0" bIns="0">
              <a:spAutoFit/>
            </a:bodyPr>
            <a:lstStyle/>
            <a:p>
              <a:r>
                <a:rPr lang="en-GB" dirty="0"/>
                <a:t>These people get information to the right people at the right time through electronic records or spotting trends in diseases and treatments. They help other people make decisions.</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20128" y="3983442"/>
              <a:ext cx="2412844" cy="2224730"/>
            </a:xfrm>
            <a:prstGeom prst="rect">
              <a:avLst/>
            </a:prstGeom>
          </p:spPr>
        </p:pic>
      </p:grpSp>
      <p:grpSp>
        <p:nvGrpSpPr>
          <p:cNvPr id="57" name="healthcare scientist">
            <a:extLst>
              <a:ext uri="{FF2B5EF4-FFF2-40B4-BE49-F238E27FC236}">
                <a16:creationId xmlns:a16="http://schemas.microsoft.com/office/drawing/2014/main" id="{A1C5B3DC-5728-CF45-BC54-D3D44F564906}"/>
              </a:ext>
            </a:extLst>
          </p:cNvPr>
          <p:cNvGrpSpPr/>
          <p:nvPr/>
        </p:nvGrpSpPr>
        <p:grpSpPr>
          <a:xfrm>
            <a:off x="2438570" y="4768182"/>
            <a:ext cx="6030328" cy="1571623"/>
            <a:chOff x="2822676" y="5320727"/>
            <a:chExt cx="6030328" cy="1571623"/>
          </a:xfrm>
        </p:grpSpPr>
        <p:sp>
          <p:nvSpPr>
            <p:cNvPr id="52" name="Rounded Rectangle 51">
              <a:extLst>
                <a:ext uri="{FF2B5EF4-FFF2-40B4-BE49-F238E27FC236}">
                  <a16:creationId xmlns:a16="http://schemas.microsoft.com/office/drawing/2014/main" id="{3D091E40-A852-2F42-BCDD-C21DC60C6A4A}"/>
                </a:ext>
              </a:extLst>
            </p:cNvPr>
            <p:cNvSpPr/>
            <p:nvPr/>
          </p:nvSpPr>
          <p:spPr>
            <a:xfrm>
              <a:off x="2822676" y="5564668"/>
              <a:ext cx="3811585" cy="409633"/>
            </a:xfrm>
            <a:prstGeom prst="roundRect">
              <a:avLst>
                <a:gd name="adj" fmla="val 0"/>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healthcare scientists</a:t>
              </a:r>
            </a:p>
          </p:txBody>
        </p:sp>
        <p:sp>
          <p:nvSpPr>
            <p:cNvPr id="53" name="Rectangle 52">
              <a:extLst>
                <a:ext uri="{FF2B5EF4-FFF2-40B4-BE49-F238E27FC236}">
                  <a16:creationId xmlns:a16="http://schemas.microsoft.com/office/drawing/2014/main" id="{D3410D12-72F1-DD46-8F38-2A8ABB86C7F7}"/>
                </a:ext>
              </a:extLst>
            </p:cNvPr>
            <p:cNvSpPr/>
            <p:nvPr/>
          </p:nvSpPr>
          <p:spPr>
            <a:xfrm>
              <a:off x="2822676" y="6061353"/>
              <a:ext cx="3736707" cy="830997"/>
            </a:xfrm>
            <a:prstGeom prst="rect">
              <a:avLst/>
            </a:prstGeom>
          </p:spPr>
          <p:txBody>
            <a:bodyPr wrap="square" lIns="0" tIns="0" rIns="0" bIns="0">
              <a:spAutoFit/>
            </a:bodyPr>
            <a:lstStyle/>
            <a:p>
              <a:r>
                <a:rPr lang="en-GB" dirty="0"/>
                <a:t>NHS scientists look for ways to help save lives and make lives better through research.</a:t>
              </a:r>
            </a:p>
          </p:txBody>
        </p:sp>
        <p:pic>
          <p:nvPicPr>
            <p:cNvPr id="56" name="Picture 55">
              <a:extLst>
                <a:ext uri="{FF2B5EF4-FFF2-40B4-BE49-F238E27FC236}">
                  <a16:creationId xmlns:a16="http://schemas.microsoft.com/office/drawing/2014/main" id="{5E664479-586D-CC42-9472-595DEBFBD7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27895" y="5320727"/>
              <a:ext cx="2125109" cy="1509729"/>
            </a:xfrm>
            <a:prstGeom prst="rect">
              <a:avLst/>
            </a:prstGeom>
          </p:spPr>
        </p:pic>
      </p:grpSp>
    </p:spTree>
    <p:extLst>
      <p:ext uri="{BB962C8B-B14F-4D97-AF65-F5344CB8AC3E}">
        <p14:creationId xmlns:p14="http://schemas.microsoft.com/office/powerpoint/2010/main" val="17087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592</TotalTime>
  <Words>1518</Words>
  <Application>Microsoft Office PowerPoint</Application>
  <PresentationFormat>On-screen Show (4:3)</PresentationFormat>
  <Paragraphs>123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Twinkl SemiBold</vt:lpstr>
      <vt:lpstr>Arial</vt:lpstr>
      <vt:lpstr>Twinkl</vt:lpstr>
      <vt:lpstr>Sassoon Infant Rg</vt:lpstr>
      <vt:lpstr>Wingdings</vt:lpstr>
      <vt:lpstr>Calibri</vt:lpstr>
      <vt:lpstr>Office Theme</vt:lpstr>
      <vt:lpstr>PowerPoint Presentation</vt:lpstr>
      <vt:lpstr>Lockdown Heroes</vt:lpstr>
      <vt:lpstr>What Is the NHS?</vt:lpstr>
      <vt:lpstr>Life Before the NHS</vt:lpstr>
      <vt:lpstr>Aneurin Bevan</vt:lpstr>
      <vt:lpstr>How Does It Work?</vt:lpstr>
      <vt:lpstr>How Does It Work?</vt:lpstr>
      <vt:lpstr>NHS Staff</vt:lpstr>
      <vt:lpstr>NHS Staff</vt:lpstr>
      <vt:lpstr>NHS Staff</vt:lpstr>
      <vt:lpstr>NHS Staff</vt:lpstr>
      <vt:lpstr>What is PPE?</vt:lpstr>
      <vt:lpstr>Types of PPE</vt:lpstr>
      <vt:lpstr>NHS Timeline</vt:lpstr>
      <vt:lpstr>NHS Heroes</vt:lpstr>
      <vt:lpstr>Your tasks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Forth</dc:creator>
  <cp:lastModifiedBy>Michaela Crowson</cp:lastModifiedBy>
  <cp:revision>33</cp:revision>
  <dcterms:created xsi:type="dcterms:W3CDTF">2017-05-12T07:28:51Z</dcterms:created>
  <dcterms:modified xsi:type="dcterms:W3CDTF">2021-02-28T15:00:33Z</dcterms:modified>
</cp:coreProperties>
</file>